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60" r:id="rId4"/>
    <p:sldId id="291" r:id="rId5"/>
    <p:sldId id="292" r:id="rId6"/>
    <p:sldId id="293" r:id="rId7"/>
    <p:sldId id="296" r:id="rId8"/>
    <p:sldId id="295" r:id="rId9"/>
    <p:sldId id="298" r:id="rId10"/>
    <p:sldId id="267" r:id="rId11"/>
    <p:sldId id="303" r:id="rId12"/>
    <p:sldId id="299" r:id="rId13"/>
    <p:sldId id="301" r:id="rId14"/>
    <p:sldId id="310" r:id="rId15"/>
    <p:sldId id="304" r:id="rId16"/>
    <p:sldId id="320" r:id="rId17"/>
    <p:sldId id="321" r:id="rId18"/>
    <p:sldId id="307" r:id="rId19"/>
    <p:sldId id="309" r:id="rId20"/>
    <p:sldId id="319" r:id="rId21"/>
    <p:sldId id="312" r:id="rId22"/>
    <p:sldId id="322" r:id="rId23"/>
    <p:sldId id="314" r:id="rId24"/>
    <p:sldId id="313" r:id="rId25"/>
    <p:sldId id="270" r:id="rId26"/>
    <p:sldId id="315" r:id="rId27"/>
    <p:sldId id="316" r:id="rId28"/>
    <p:sldId id="284" r:id="rId29"/>
    <p:sldId id="318" r:id="rId30"/>
    <p:sldId id="261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3A3"/>
    <a:srgbClr val="FFFFFF"/>
    <a:srgbClr val="404040"/>
    <a:srgbClr val="ECECEC"/>
    <a:srgbClr val="453D3A"/>
    <a:srgbClr val="1A92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220" autoAdjust="0"/>
    <p:restoredTop sz="94660"/>
  </p:normalViewPr>
  <p:slideViewPr>
    <p:cSldViewPr snapToGrid="0" showGuides="1">
      <p:cViewPr varScale="1">
        <p:scale>
          <a:sx n="42" d="100"/>
          <a:sy n="42" d="100"/>
        </p:scale>
        <p:origin x="77" y="11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2F98C7-9395-4E9A-96EC-DE4C39432AA7}" type="datetimeFigureOut">
              <a:rPr lang="zh-CN" altLang="en-US" smtClean="0"/>
              <a:t>2020/3/10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464DB0-CCE3-4363-801A-A01AADC639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4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71325" y="387275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19325" y="135275"/>
            <a:ext cx="252000" cy="25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1226675" y="6318000"/>
            <a:ext cx="5400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>
          <a:xfrm>
            <a:off x="10801350" y="6405438"/>
            <a:ext cx="1390650" cy="365125"/>
          </a:xfrm>
        </p:spPr>
        <p:txBody>
          <a:bodyPr/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fld id="{51D91E7F-84B6-4064-9D4E-CC7D244BCA0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9874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438" userDrawn="1">
          <p15:clr>
            <a:srgbClr val="FBAE40"/>
          </p15:clr>
        </p15:guide>
        <p15:guide id="4" pos="7242" userDrawn="1">
          <p15:clr>
            <a:srgbClr val="FBAE40"/>
          </p15:clr>
        </p15:guide>
        <p15:guide id="5" orient="horz" pos="346" userDrawn="1">
          <p15:clr>
            <a:srgbClr val="FBAE40"/>
          </p15:clr>
        </p15:guide>
        <p15:guide id="6" orient="horz" pos="397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666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4C821-51AF-415E-BF5B-CDCDE3466362}" type="datetime1">
              <a:rPr lang="zh-CN" altLang="en-US" smtClean="0"/>
              <a:t>2020/3/10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91E7F-84B6-4064-9D4E-CC7D244BCA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066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hyperlink" Target="https://github.com/surprise777/CSC320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mage_noise#/media/File:Noise_salt_and_pepper.png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Noisy-image-Gaussian-noise-with-mean-and-variance-0005_fig2_252066070" TargetMode="Externa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3667636"/>
            <a:ext cx="12192000" cy="518886"/>
          </a:xfrm>
          <a:prstGeom prst="rect">
            <a:avLst/>
          </a:prstGeom>
          <a:solidFill>
            <a:srgbClr val="453D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2695179"/>
            <a:ext cx="12192000" cy="9724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216275" y="2796687"/>
            <a:ext cx="82803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</a:rPr>
              <a:t>Non-Local Mean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216275" y="4495043"/>
            <a:ext cx="3060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rgbClr val="453D3A"/>
                </a:solidFill>
              </a:rPr>
              <a:t>Jingqi</a:t>
            </a:r>
            <a:r>
              <a:rPr lang="en-US" altLang="zh-CN" b="1" dirty="0">
                <a:solidFill>
                  <a:srgbClr val="453D3A"/>
                </a:solidFill>
              </a:rPr>
              <a:t> Zhang</a:t>
            </a:r>
            <a:endParaRPr lang="zh-CN" altLang="en-US" b="1" dirty="0">
              <a:solidFill>
                <a:srgbClr val="453D3A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504664" y="4495043"/>
            <a:ext cx="254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453D3A"/>
                </a:solidFill>
              </a:rPr>
              <a:t>Jefferson Zhong</a:t>
            </a:r>
            <a:endParaRPr lang="zh-CN" altLang="en-US" b="1" dirty="0">
              <a:solidFill>
                <a:srgbClr val="453D3A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172674" y="2260140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0920674" y="2008140"/>
            <a:ext cx="252000" cy="25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216275" y="3727024"/>
            <a:ext cx="8680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Buades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B. Coll and J. -. Morel, "A non-local algorithm for image denoising" 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519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40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Local Smoothing Filters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8" name="梯形 7"/>
          <p:cNvSpPr/>
          <p:nvPr/>
        </p:nvSpPr>
        <p:spPr>
          <a:xfrm rot="5400000">
            <a:off x="-220395" y="2195720"/>
            <a:ext cx="4991816" cy="2970062"/>
          </a:xfrm>
          <a:prstGeom prst="rect">
            <a:avLst/>
          </a:prstGeom>
          <a:solidFill>
            <a:srgbClr val="0053A3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6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charset="0"/>
              <a:cs typeface=""/>
            </a:endParaRPr>
          </a:p>
        </p:txBody>
      </p:sp>
      <p:sp>
        <p:nvSpPr>
          <p:cNvPr id="9" name="梯形 8"/>
          <p:cNvSpPr/>
          <p:nvPr/>
        </p:nvSpPr>
        <p:spPr>
          <a:xfrm rot="5400000">
            <a:off x="3647671" y="2195720"/>
            <a:ext cx="4991816" cy="2970062"/>
          </a:xfrm>
          <a:prstGeom prst="rect">
            <a:avLst/>
          </a:prstGeom>
          <a:solidFill>
            <a:srgbClr val="40404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354"/>
            <a:endParaRPr lang="zh-CN" altLang="en-US" sz="1867" kern="0" dirty="0">
              <a:solidFill>
                <a:prstClr val="white"/>
              </a:solidFill>
              <a:latin typeface="Calibri"/>
              <a:ea typeface="微软雅黑" charset="0"/>
              <a:cs typeface=""/>
            </a:endParaRPr>
          </a:p>
        </p:txBody>
      </p:sp>
      <p:sp>
        <p:nvSpPr>
          <p:cNvPr id="10" name="梯形 9"/>
          <p:cNvSpPr/>
          <p:nvPr/>
        </p:nvSpPr>
        <p:spPr>
          <a:xfrm rot="5400000">
            <a:off x="7515736" y="2195719"/>
            <a:ext cx="4991816" cy="2970062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6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charset="0"/>
              <a:cs typeface="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90483" y="1444206"/>
            <a:ext cx="2970062" cy="3349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Gaussian Filtering</a:t>
            </a:r>
          </a:p>
          <a:p>
            <a:pPr>
              <a:lnSpc>
                <a:spcPct val="150000"/>
              </a:lnSpc>
            </a:pPr>
            <a:endParaRPr lang="en-US" altLang="zh-CN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Optimal in flat parts of the image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Blurred around edges and texture</a:t>
            </a:r>
          </a:p>
        </p:txBody>
      </p:sp>
      <p:sp>
        <p:nvSpPr>
          <p:cNvPr id="14" name="矩形 13"/>
          <p:cNvSpPr/>
          <p:nvPr/>
        </p:nvSpPr>
        <p:spPr>
          <a:xfrm>
            <a:off x="8526613" y="1366749"/>
            <a:ext cx="2970062" cy="22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Neighborhood Filtering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Not robust when images is very noisy</a:t>
            </a:r>
          </a:p>
        </p:txBody>
      </p:sp>
      <p:sp>
        <p:nvSpPr>
          <p:cNvPr id="16" name="矩形 11">
            <a:extLst>
              <a:ext uri="{FF2B5EF4-FFF2-40B4-BE49-F238E27FC236}">
                <a16:creationId xmlns:a16="http://schemas.microsoft.com/office/drawing/2014/main" id="{13B198DE-66A9-7343-AFB3-60157F04B939}"/>
              </a:ext>
            </a:extLst>
          </p:cNvPr>
          <p:cNvSpPr/>
          <p:nvPr/>
        </p:nvSpPr>
        <p:spPr>
          <a:xfrm>
            <a:off x="4658548" y="1444206"/>
            <a:ext cx="2970062" cy="3903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Anisotropic Filtering</a:t>
            </a:r>
          </a:p>
          <a:p>
            <a:pPr>
              <a:lnSpc>
                <a:spcPct val="150000"/>
              </a:lnSpc>
            </a:pPr>
            <a:endParaRPr lang="en-US" altLang="zh-CN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straight edges are well restored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Flat and textured regions are degraded</a:t>
            </a:r>
          </a:p>
        </p:txBody>
      </p:sp>
    </p:spTree>
    <p:extLst>
      <p:ext uri="{BB962C8B-B14F-4D97-AF65-F5344CB8AC3E}">
        <p14:creationId xmlns:p14="http://schemas.microsoft.com/office/powerpoint/2010/main" val="589823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10801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Motivation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695324" y="983605"/>
            <a:ext cx="10814504" cy="523220"/>
            <a:chOff x="695325" y="3800392"/>
            <a:chExt cx="10814504" cy="523220"/>
          </a:xfrm>
        </p:grpSpPr>
        <p:sp>
          <p:nvSpPr>
            <p:cNvPr id="10" name="矩形 9"/>
            <p:cNvSpPr/>
            <p:nvPr/>
          </p:nvSpPr>
          <p:spPr>
            <a:xfrm>
              <a:off x="695325" y="3800392"/>
              <a:ext cx="5723042" cy="52322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</a:rPr>
                <a:t>Local Filters Disadvantages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695325" y="4262057"/>
              <a:ext cx="108145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/>
          <p:cNvSpPr/>
          <p:nvPr/>
        </p:nvSpPr>
        <p:spPr>
          <a:xfrm>
            <a:off x="695324" y="1679545"/>
            <a:ext cx="10801350" cy="3274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Visual Quality:</a:t>
            </a: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Either edge or texture details are degraded</a:t>
            </a:r>
          </a:p>
          <a:p>
            <a:pPr>
              <a:lnSpc>
                <a:spcPct val="125000"/>
              </a:lnSpc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Method Noise:</a:t>
            </a: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Smooths out even when the image has not much noise</a:t>
            </a:r>
            <a:endParaRPr lang="zh-CN" altLang="en-US" sz="2800" dirty="0">
              <a:latin typeface="+mn-ea"/>
            </a:endParaRPr>
          </a:p>
          <a:p>
            <a:pPr>
              <a:lnSpc>
                <a:spcPct val="125000"/>
              </a:lnSpc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4" name="矩形 8">
            <a:extLst>
              <a:ext uri="{FF2B5EF4-FFF2-40B4-BE49-F238E27FC236}">
                <a16:creationId xmlns:a16="http://schemas.microsoft.com/office/drawing/2014/main" id="{33BF3A57-6BC8-BA47-9DB9-ED2C5B9550AB}"/>
              </a:ext>
            </a:extLst>
          </p:cNvPr>
          <p:cNvSpPr/>
          <p:nvPr/>
        </p:nvSpPr>
        <p:spPr>
          <a:xfrm>
            <a:off x="2262257" y="5127008"/>
            <a:ext cx="7667484" cy="58477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What if we consider non locally?</a:t>
            </a:r>
          </a:p>
        </p:txBody>
      </p:sp>
    </p:spTree>
    <p:extLst>
      <p:ext uri="{BB962C8B-B14F-4D97-AF65-F5344CB8AC3E}">
        <p14:creationId xmlns:p14="http://schemas.microsoft.com/office/powerpoint/2010/main" val="4280432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-1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975725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3508131" y="2274838"/>
            <a:ext cx="5187461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Non-Local Mean</a:t>
            </a:r>
          </a:p>
        </p:txBody>
      </p:sp>
    </p:spTree>
    <p:extLst>
      <p:ext uri="{BB962C8B-B14F-4D97-AF65-F5344CB8AC3E}">
        <p14:creationId xmlns:p14="http://schemas.microsoft.com/office/powerpoint/2010/main" val="1712061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40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Non-Local Mean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766443" y="1750617"/>
            <a:ext cx="1882247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Definition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FE4E95-53A3-B143-A84E-10567A15009C}"/>
              </a:ext>
            </a:extLst>
          </p:cNvPr>
          <p:cNvSpPr/>
          <p:nvPr/>
        </p:nvSpPr>
        <p:spPr>
          <a:xfrm>
            <a:off x="766443" y="893457"/>
            <a:ext cx="10872470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Denoising with </a:t>
            </a:r>
            <a:r>
              <a:rPr lang="en-US" altLang="zh-CN" sz="2800" b="1" dirty="0">
                <a:solidFill>
                  <a:srgbClr val="FF0000"/>
                </a:solidFill>
                <a:latin typeface="+mn-ea"/>
              </a:rPr>
              <a:t>weighted</a:t>
            </a: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average across </a:t>
            </a:r>
            <a:r>
              <a:rPr lang="en-US" altLang="zh-CN" sz="2800" b="1" dirty="0">
                <a:solidFill>
                  <a:srgbClr val="FF0000"/>
                </a:solidFill>
                <a:latin typeface="+mn-ea"/>
              </a:rPr>
              <a:t>all pixels</a:t>
            </a: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.</a:t>
            </a:r>
            <a:endParaRPr lang="zh-CN" altLang="en-US" sz="28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EDDD4A-5E38-7146-B959-AD0F7FA08A95}"/>
                  </a:ext>
                </a:extLst>
              </p:cNvPr>
              <p:cNvSpPr txBox="1"/>
              <p:nvPr/>
            </p:nvSpPr>
            <p:spPr>
              <a:xfrm>
                <a:off x="3183823" y="2212282"/>
                <a:ext cx="5824351" cy="1563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𝑁𝐿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EDDD4A-5E38-7146-B959-AD0F7FA08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823" y="2212282"/>
                <a:ext cx="5824351" cy="1563313"/>
              </a:xfrm>
              <a:prstGeom prst="rect">
                <a:avLst/>
              </a:prstGeom>
              <a:blipFill>
                <a:blip r:embed="rId2"/>
                <a:stretch>
                  <a:fillRect l="-871" t="-139516" b="-188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A45674-F3BA-6C48-B920-04E579C48683}"/>
                  </a:ext>
                </a:extLst>
              </p:cNvPr>
              <p:cNvSpPr/>
              <p:nvPr/>
            </p:nvSpPr>
            <p:spPr>
              <a:xfrm>
                <a:off x="695321" y="4011508"/>
                <a:ext cx="10106029" cy="19530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en-US" altLang="zh-CN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e>
                    </m:d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sz="2800" dirty="0">
                    <a:latin typeface="+mn-ea"/>
                  </a:rPr>
                  <a:t> </a:t>
                </a: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the input, a noisy image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𝑵𝑳</m:t>
                    </m:r>
                    <m:r>
                      <a:rPr lang="en-US" altLang="zh-CN" sz="28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8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zh-CN" sz="28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](</m:t>
                    </m:r>
                    <m:r>
                      <a:rPr lang="en-US" altLang="zh-CN" sz="28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sz="28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 the estimated value</a:t>
                </a:r>
                <a:endParaRPr lang="en-US" altLang="zh-CN" sz="2800" dirty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dirty="0">
                    <a:latin typeface="+mn-ea"/>
                  </a:rPr>
                  <a:t> </a:t>
                </a: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weight of 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+mn-ea"/>
                  </a:rPr>
                  <a:t>similarity</a:t>
                </a: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 between pixel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altLang="zh-CN" sz="2800" b="1" dirty="0">
                  <a:solidFill>
                    <a:schemeClr val="accent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A45674-F3BA-6C48-B920-04E579C486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21" y="4011508"/>
                <a:ext cx="10106029" cy="1953035"/>
              </a:xfrm>
              <a:prstGeom prst="rect">
                <a:avLst/>
              </a:prstGeom>
              <a:blipFill>
                <a:blip r:embed="rId3"/>
                <a:stretch>
                  <a:fillRect l="-1004" b="-7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278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10801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Weight of Similarity Motivation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62416" y="810885"/>
            <a:ext cx="5831423" cy="866083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want to denoise patch p</a:t>
            </a:r>
          </a:p>
          <a:p>
            <a:pPr>
              <a:lnSpc>
                <a:spcPct val="125000"/>
              </a:lnSpc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Weight of q1 should have value larger than q3, since they are </a:t>
            </a:r>
            <a:r>
              <a:rPr lang="en-US" altLang="zh-CN" sz="2800" b="1" dirty="0">
                <a:solidFill>
                  <a:srgbClr val="FF0000"/>
                </a:solidFill>
                <a:latin typeface="+mn-ea"/>
              </a:rPr>
              <a:t>similar </a:t>
            </a: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758D9-7492-FE48-9DF2-157130F289A6}"/>
              </a:ext>
            </a:extLst>
          </p:cNvPr>
          <p:cNvSpPr txBox="1"/>
          <p:nvPr/>
        </p:nvSpPr>
        <p:spPr>
          <a:xfrm>
            <a:off x="7355839" y="5248217"/>
            <a:ext cx="4140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Image Source: </a:t>
            </a:r>
            <a:r>
              <a:rPr lang="en-CA" sz="900" dirty="0"/>
              <a:t>A. </a:t>
            </a:r>
            <a:r>
              <a:rPr lang="en-CA" sz="900" dirty="0" err="1"/>
              <a:t>Buades</a:t>
            </a:r>
            <a:r>
              <a:rPr lang="en-CA" sz="900" dirty="0"/>
              <a:t>, B. Coll and J. -. Morel, "A non-local algorithm for image denoising" </a:t>
            </a:r>
          </a:p>
          <a:p>
            <a:endParaRPr lang="en-CA" sz="900" dirty="0"/>
          </a:p>
          <a:p>
            <a:endParaRPr lang="en-US" sz="9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0DB5E6-59FA-7846-9DD1-4DA53521A2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7503" t="4445" r="19518" b="35087"/>
          <a:stretch/>
        </p:blipFill>
        <p:spPr>
          <a:xfrm>
            <a:off x="7355839" y="963452"/>
            <a:ext cx="3861525" cy="3786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A098AE6-46EB-442D-ACAE-F118C96D9C04}"/>
              </a:ext>
            </a:extLst>
          </p:cNvPr>
          <p:cNvSpPr/>
          <p:nvPr/>
        </p:nvSpPr>
        <p:spPr>
          <a:xfrm>
            <a:off x="7842738" y="1354015"/>
            <a:ext cx="439616" cy="4044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B3068B-94D3-4CB4-AC11-B57A3FD515BF}"/>
              </a:ext>
            </a:extLst>
          </p:cNvPr>
          <p:cNvSpPr/>
          <p:nvPr/>
        </p:nvSpPr>
        <p:spPr>
          <a:xfrm>
            <a:off x="7842738" y="2350477"/>
            <a:ext cx="439616" cy="404447"/>
          </a:xfrm>
          <a:prstGeom prst="rect">
            <a:avLst/>
          </a:prstGeom>
          <a:noFill/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A921A9-E19A-4F35-9087-7CA4798B7FDE}"/>
              </a:ext>
            </a:extLst>
          </p:cNvPr>
          <p:cNvSpPr/>
          <p:nvPr/>
        </p:nvSpPr>
        <p:spPr>
          <a:xfrm>
            <a:off x="10305486" y="1106931"/>
            <a:ext cx="439616" cy="4044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66264A-C4E5-496D-910E-E37B144A028A}"/>
              </a:ext>
            </a:extLst>
          </p:cNvPr>
          <p:cNvSpPr txBox="1"/>
          <p:nvPr/>
        </p:nvSpPr>
        <p:spPr>
          <a:xfrm>
            <a:off x="8367796" y="1324834"/>
            <a:ext cx="703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q1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EE496D-73F0-405D-B55C-090E6BDD4519}"/>
              </a:ext>
            </a:extLst>
          </p:cNvPr>
          <p:cNvSpPr txBox="1"/>
          <p:nvPr/>
        </p:nvSpPr>
        <p:spPr>
          <a:xfrm>
            <a:off x="7359161" y="2321867"/>
            <a:ext cx="703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873E92-FE4E-4514-89C4-4E0CEF05B401}"/>
              </a:ext>
            </a:extLst>
          </p:cNvPr>
          <p:cNvSpPr txBox="1"/>
          <p:nvPr/>
        </p:nvSpPr>
        <p:spPr>
          <a:xfrm>
            <a:off x="9616755" y="1123182"/>
            <a:ext cx="703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q3</a:t>
            </a:r>
          </a:p>
        </p:txBody>
      </p:sp>
    </p:spTree>
    <p:extLst>
      <p:ext uri="{BB962C8B-B14F-4D97-AF65-F5344CB8AC3E}">
        <p14:creationId xmlns:p14="http://schemas.microsoft.com/office/powerpoint/2010/main" val="601690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40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Similarity Defined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FE4E95-53A3-B143-A84E-10567A15009C}"/>
                  </a:ext>
                </a:extLst>
              </p:cNvPr>
              <p:cNvSpPr/>
              <p:nvPr/>
            </p:nvSpPr>
            <p:spPr>
              <a:xfrm>
                <a:off x="766443" y="893457"/>
                <a:ext cx="10872470" cy="1658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Q: When are two pixels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sz="2800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800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altLang="zh-CN" sz="2800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considered “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+mn-ea"/>
                  </a:rPr>
                  <a:t>similar</a:t>
                </a: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”?</a:t>
                </a: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:endParaRPr lang="en-US" altLang="zh-CN" sz="2800" b="1" dirty="0">
                  <a:solidFill>
                    <a:schemeClr val="accent1"/>
                  </a:solidFill>
                  <a:latin typeface="+mn-ea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A: By euclidean distance of intensity gray level</a:t>
                </a:r>
                <a:endParaRPr lang="zh-CN" altLang="en-US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FE4E95-53A3-B143-A84E-10567A1500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43" y="893457"/>
                <a:ext cx="10872470" cy="1658916"/>
              </a:xfrm>
              <a:prstGeom prst="rect">
                <a:avLst/>
              </a:prstGeom>
              <a:blipFill>
                <a:blip r:embed="rId2"/>
                <a:stretch>
                  <a:fillRect l="-1010" t="-368" b="-9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EDDD4A-5E38-7146-B959-AD0F7FA08A95}"/>
                  </a:ext>
                </a:extLst>
              </p:cNvPr>
              <p:cNvSpPr txBox="1"/>
              <p:nvPr/>
            </p:nvSpPr>
            <p:spPr>
              <a:xfrm>
                <a:off x="3914792" y="2801264"/>
                <a:ext cx="4362413" cy="9613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4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4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EDDD4A-5E38-7146-B959-AD0F7FA08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792" y="2801264"/>
                <a:ext cx="4362413" cy="961353"/>
              </a:xfrm>
              <a:prstGeom prst="rect">
                <a:avLst/>
              </a:prstGeom>
              <a:blipFill>
                <a:blip r:embed="rId3"/>
                <a:stretch>
                  <a:fillRect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A45674-F3BA-6C48-B920-04E579C48683}"/>
                  </a:ext>
                </a:extLst>
              </p:cNvPr>
              <p:cNvSpPr/>
              <p:nvPr/>
            </p:nvSpPr>
            <p:spPr>
              <a:xfrm>
                <a:off x="695321" y="4011508"/>
                <a:ext cx="10106029" cy="19551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 a patch centered at pixel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endParaRPr lang="en-US" altLang="zh-CN" sz="2800" dirty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d>
                      <m:dPr>
                        <m:ctrlP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altLang="zh-CN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800" dirty="0">
                    <a:latin typeface="+mn-ea"/>
                  </a:rPr>
                  <a:t> </a:t>
                </a: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intensity gray level vector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 the standard deviation of the Gaussian kernel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A45674-F3BA-6C48-B920-04E579C486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21" y="4011508"/>
                <a:ext cx="10106029" cy="1955151"/>
              </a:xfrm>
              <a:prstGeom prst="rect">
                <a:avLst/>
              </a:prstGeom>
              <a:blipFill>
                <a:blip r:embed="rId4"/>
                <a:stretch>
                  <a:fillRect l="-1004" b="-7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923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10801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Weight of Texture Motivation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62416" y="810885"/>
            <a:ext cx="5831423" cy="973811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Also want to respect texture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Pixels nearby have similar texture thus should be weighted more</a:t>
            </a:r>
          </a:p>
          <a:p>
            <a:pPr>
              <a:lnSpc>
                <a:spcPct val="125000"/>
              </a:lnSpc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q1, q3 same intensity, but q1 preserves texture</a:t>
            </a: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758D9-7492-FE48-9DF2-157130F289A6}"/>
              </a:ext>
            </a:extLst>
          </p:cNvPr>
          <p:cNvSpPr txBox="1"/>
          <p:nvPr/>
        </p:nvSpPr>
        <p:spPr>
          <a:xfrm>
            <a:off x="7355839" y="5248217"/>
            <a:ext cx="4140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Image Source: </a:t>
            </a:r>
            <a:r>
              <a:rPr lang="en-CA" sz="900" dirty="0"/>
              <a:t>A. </a:t>
            </a:r>
            <a:r>
              <a:rPr lang="en-CA" sz="900" dirty="0" err="1"/>
              <a:t>Buades</a:t>
            </a:r>
            <a:r>
              <a:rPr lang="en-CA" sz="900" dirty="0"/>
              <a:t>, B. Coll and J. -. Morel, "A non-local algorithm for image denoising" </a:t>
            </a:r>
          </a:p>
          <a:p>
            <a:endParaRPr lang="en-CA" sz="900" dirty="0"/>
          </a:p>
          <a:p>
            <a:endParaRPr lang="en-US" sz="9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0DB5E6-59FA-7846-9DD1-4DA53521A2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7503" t="4445" r="19518" b="35087"/>
          <a:stretch/>
        </p:blipFill>
        <p:spPr>
          <a:xfrm>
            <a:off x="7355839" y="963452"/>
            <a:ext cx="3861525" cy="3786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A098AE6-46EB-442D-ACAE-F118C96D9C04}"/>
              </a:ext>
            </a:extLst>
          </p:cNvPr>
          <p:cNvSpPr/>
          <p:nvPr/>
        </p:nvSpPr>
        <p:spPr>
          <a:xfrm>
            <a:off x="7842738" y="1354015"/>
            <a:ext cx="439616" cy="4044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B3068B-94D3-4CB4-AC11-B57A3FD515BF}"/>
              </a:ext>
            </a:extLst>
          </p:cNvPr>
          <p:cNvSpPr/>
          <p:nvPr/>
        </p:nvSpPr>
        <p:spPr>
          <a:xfrm>
            <a:off x="7842738" y="2350477"/>
            <a:ext cx="439616" cy="404447"/>
          </a:xfrm>
          <a:prstGeom prst="rect">
            <a:avLst/>
          </a:prstGeom>
          <a:noFill/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A921A9-E19A-4F35-9087-7CA4798B7FDE}"/>
              </a:ext>
            </a:extLst>
          </p:cNvPr>
          <p:cNvSpPr/>
          <p:nvPr/>
        </p:nvSpPr>
        <p:spPr>
          <a:xfrm>
            <a:off x="9185685" y="2680702"/>
            <a:ext cx="439616" cy="4044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66264A-C4E5-496D-910E-E37B144A028A}"/>
              </a:ext>
            </a:extLst>
          </p:cNvPr>
          <p:cNvSpPr txBox="1"/>
          <p:nvPr/>
        </p:nvSpPr>
        <p:spPr>
          <a:xfrm>
            <a:off x="8367796" y="1324834"/>
            <a:ext cx="703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q1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EE496D-73F0-405D-B55C-090E6BDD4519}"/>
              </a:ext>
            </a:extLst>
          </p:cNvPr>
          <p:cNvSpPr txBox="1"/>
          <p:nvPr/>
        </p:nvSpPr>
        <p:spPr>
          <a:xfrm>
            <a:off x="7359161" y="2321867"/>
            <a:ext cx="703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873E92-FE4E-4514-89C4-4E0CEF05B401}"/>
              </a:ext>
            </a:extLst>
          </p:cNvPr>
          <p:cNvSpPr txBox="1"/>
          <p:nvPr/>
        </p:nvSpPr>
        <p:spPr>
          <a:xfrm>
            <a:off x="9658442" y="2524091"/>
            <a:ext cx="703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q3</a:t>
            </a:r>
          </a:p>
        </p:txBody>
      </p:sp>
    </p:spTree>
    <p:extLst>
      <p:ext uri="{BB962C8B-B14F-4D97-AF65-F5344CB8AC3E}">
        <p14:creationId xmlns:p14="http://schemas.microsoft.com/office/powerpoint/2010/main" val="3535597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 result for gaussian distribution centered at zero">
            <a:extLst>
              <a:ext uri="{FF2B5EF4-FFF2-40B4-BE49-F238E27FC236}">
                <a16:creationId xmlns:a16="http://schemas.microsoft.com/office/drawing/2014/main" id="{82832C3E-52C2-48F3-9E93-8EB86DA78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948838"/>
            <a:ext cx="5659315" cy="3579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695324" y="287665"/>
            <a:ext cx="10801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Weight of Texture Motivation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62416" y="810885"/>
                <a:ext cx="5831423" cy="9199506"/>
              </a:xfrm>
              <a:prstGeom prst="rect">
                <a:avLst/>
              </a:prstGeom>
            </p:spPr>
            <p:txBody>
              <a:bodyPr wrap="square" numCol="1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 </a:t>
                </a: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Gaussian weighting</a:t>
                </a:r>
              </a:p>
              <a:p>
                <a:pPr>
                  <a:lnSpc>
                    <a:spcPct val="125000"/>
                  </a:lnSpc>
                </a:pPr>
                <a:endParaRPr lang="en-US" altLang="zh-CN" sz="2800" b="1" dirty="0">
                  <a:solidFill>
                    <a:schemeClr val="accent1"/>
                  </a:solidFill>
                  <a:latin typeface="+mn-ea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Centered at pixel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endParaRPr lang="en-US" altLang="zh-CN" sz="2800" b="1" dirty="0">
                  <a:solidFill>
                    <a:schemeClr val="accent1"/>
                  </a:solidFill>
                  <a:latin typeface="+mn-ea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:endParaRPr lang="en-US" altLang="zh-CN" sz="2800" b="1" dirty="0">
                  <a:solidFill>
                    <a:schemeClr val="accent1"/>
                  </a:solidFill>
                  <a:latin typeface="+mn-ea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As the distance increase, weighting decrease</a:t>
                </a: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:endParaRPr lang="en-US" altLang="zh-CN" sz="2800" b="1" dirty="0">
                  <a:solidFill>
                    <a:schemeClr val="accent1"/>
                  </a:solidFill>
                  <a:latin typeface="+mn-ea"/>
                </a:endParaRP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:endParaRPr lang="en-US" altLang="zh-CN" sz="2800" b="1" dirty="0">
                  <a:solidFill>
                    <a:schemeClr val="accent1"/>
                  </a:solidFill>
                  <a:latin typeface="+mn-ea"/>
                </a:endParaRP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:endParaRPr lang="en-US" altLang="zh-CN" sz="2800" b="1" dirty="0">
                  <a:solidFill>
                    <a:schemeClr val="accent1"/>
                  </a:solidFill>
                  <a:latin typeface="+mn-ea"/>
                </a:endParaRP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:endParaRPr lang="en-US" altLang="zh-CN" sz="2800" b="1" dirty="0">
                  <a:solidFill>
                    <a:schemeClr val="accent1"/>
                  </a:solidFill>
                  <a:latin typeface="+mn-ea"/>
                </a:endParaRP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:endParaRPr lang="en-US" altLang="zh-CN" sz="2800" b="1" dirty="0">
                  <a:solidFill>
                    <a:schemeClr val="accent1"/>
                  </a:solidFill>
                  <a:latin typeface="+mn-ea"/>
                </a:endParaRP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:endParaRPr lang="en-US" altLang="zh-CN" sz="2800" b="1" dirty="0">
                  <a:solidFill>
                    <a:schemeClr val="accent1"/>
                  </a:solidFill>
                  <a:latin typeface="+mn-ea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:endParaRPr lang="en-US" altLang="zh-CN" sz="2800" b="1" dirty="0">
                  <a:solidFill>
                    <a:schemeClr val="accent1"/>
                  </a:solidFill>
                  <a:latin typeface="+mn-ea"/>
                </a:endParaRPr>
              </a:p>
              <a:p>
                <a:pPr>
                  <a:lnSpc>
                    <a:spcPct val="125000"/>
                  </a:lnSpc>
                </a:pPr>
                <a:endParaRPr lang="en-US" altLang="zh-CN" sz="2800" b="1" dirty="0">
                  <a:solidFill>
                    <a:schemeClr val="accent1"/>
                  </a:solidFill>
                  <a:latin typeface="+mn-ea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:endParaRPr lang="en-US" altLang="zh-CN" sz="2800" b="1" dirty="0">
                  <a:solidFill>
                    <a:schemeClr val="accent1"/>
                  </a:solidFill>
                  <a:latin typeface="+mn-ea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 </a:t>
                </a: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16" y="810885"/>
                <a:ext cx="5831423" cy="9199506"/>
              </a:xfrm>
              <a:prstGeom prst="rect">
                <a:avLst/>
              </a:prstGeom>
              <a:blipFill>
                <a:blip r:embed="rId3"/>
                <a:stretch>
                  <a:fillRect l="-1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15FA4F1-FBBA-4D25-8BCE-CF6DC1138C51}"/>
              </a:ext>
            </a:extLst>
          </p:cNvPr>
          <p:cNvSpPr txBox="1"/>
          <p:nvPr/>
        </p:nvSpPr>
        <p:spPr>
          <a:xfrm>
            <a:off x="7737231" y="4528354"/>
            <a:ext cx="2892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distance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1AEB5F-07DC-48F0-BCC3-CADFA186CBE1}"/>
              </a:ext>
            </a:extLst>
          </p:cNvPr>
          <p:cNvSpPr txBox="1"/>
          <p:nvPr/>
        </p:nvSpPr>
        <p:spPr>
          <a:xfrm rot="10800000">
            <a:off x="6039841" y="1090246"/>
            <a:ext cx="553998" cy="23387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dirty="0"/>
              <a:t>weighting</a:t>
            </a:r>
          </a:p>
        </p:txBody>
      </p:sp>
    </p:spTree>
    <p:extLst>
      <p:ext uri="{BB962C8B-B14F-4D97-AF65-F5344CB8AC3E}">
        <p14:creationId xmlns:p14="http://schemas.microsoft.com/office/powerpoint/2010/main" val="1019008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40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Weights Defined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FE4E95-53A3-B143-A84E-10567A15009C}"/>
              </a:ext>
            </a:extLst>
          </p:cNvPr>
          <p:cNvSpPr/>
          <p:nvPr/>
        </p:nvSpPr>
        <p:spPr>
          <a:xfrm>
            <a:off x="766443" y="893457"/>
            <a:ext cx="10872470" cy="1120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Patches </a:t>
            </a:r>
            <a:r>
              <a:rPr lang="en-US" altLang="zh-CN" sz="2800" b="1" dirty="0">
                <a:solidFill>
                  <a:srgbClr val="FF0000"/>
                </a:solidFill>
                <a:latin typeface="+mn-ea"/>
              </a:rPr>
              <a:t>close together</a:t>
            </a: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with a </a:t>
            </a:r>
            <a:r>
              <a:rPr lang="en-US" altLang="zh-CN" sz="2800" b="1" dirty="0">
                <a:solidFill>
                  <a:srgbClr val="FF0000"/>
                </a:solidFill>
                <a:latin typeface="+mn-ea"/>
              </a:rPr>
              <a:t>similar</a:t>
            </a: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+mn-ea"/>
              </a:rPr>
              <a:t>grey level</a:t>
            </a: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have larger weights. </a:t>
            </a:r>
            <a:endParaRPr lang="zh-CN" altLang="en-US" sz="28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EDDD4A-5E38-7146-B959-AD0F7FA08A95}"/>
                  </a:ext>
                </a:extLst>
              </p:cNvPr>
              <p:cNvSpPr txBox="1"/>
              <p:nvPr/>
            </p:nvSpPr>
            <p:spPr>
              <a:xfrm>
                <a:off x="2537525" y="2013828"/>
                <a:ext cx="7116948" cy="22514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dirty="0" err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sSup>
                        <m:sSupPr>
                          <m:ctrlP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4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d>
                                        <m:dPr>
                                          <m:ctrlPr>
                                            <a:rPr lang="en-US" sz="4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40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4000" i="1" dirty="0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000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d>
                                        <m:dPr>
                                          <m:ctrlPr>
                                            <a:rPr lang="en-US" sz="4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40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4000" i="1" dirty="0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000" i="1" dirty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  <m:t>2, </m:t>
                                  </m:r>
                                  <m: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p>
                                <m:sSupPr>
                                  <m:ctrlPr>
                                    <a:rPr lang="en-US" sz="4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b="0" i="1" dirty="0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40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4000" dirty="0"/>
              </a:p>
              <a:p>
                <a:endParaRPr lang="en-US" sz="4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EDDD4A-5E38-7146-B959-AD0F7FA08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525" y="2013828"/>
                <a:ext cx="7116948" cy="22514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A45674-F3BA-6C48-B920-04E579C48683}"/>
                  </a:ext>
                </a:extLst>
              </p:cNvPr>
              <p:cNvSpPr/>
              <p:nvPr/>
            </p:nvSpPr>
            <p:spPr>
              <a:xfrm>
                <a:off x="766443" y="3707689"/>
                <a:ext cx="10872470" cy="21836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rgbClr val="0053A3"/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0053A3"/>
                        </a:solidFill>
                        <a:latin typeface="Cambria Math" panose="02040503050406030204" pitchFamily="18" charset="0"/>
                      </a:rPr>
                      <m:t>𝒁</m:t>
                    </m:r>
                    <m:d>
                      <m:dPr>
                        <m:ctrlP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d>
                    <m:r>
                      <a:rPr lang="en-US" altLang="zh-CN" sz="2800" b="1" i="1" smtClean="0">
                        <a:solidFill>
                          <a:srgbClr val="0053A3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zh-CN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altLang="zh-CN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altLang="zh-CN" sz="2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𝒗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2800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2800" b="1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800" b="1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𝑵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800" b="1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𝒊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US" altLang="zh-CN" sz="2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2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2800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2800" b="1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800" b="1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𝑵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800" b="1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𝒋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altLang="zh-CN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CN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  <m:sup>
                                    <m:r>
                                      <a:rPr lang="en-US" altLang="zh-CN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p>
                                    <m:r>
                                      <a:rPr lang="en-US" altLang="zh-CN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den>
                            </m:f>
                          </m:sup>
                        </m:sSup>
                      </m:e>
                    </m:nary>
                  </m:oMath>
                </a14:m>
                <a:r>
                  <a:rPr lang="en-US" altLang="zh-CN" sz="2800" b="1" dirty="0">
                    <a:solidFill>
                      <a:srgbClr val="0053A3"/>
                    </a:solidFill>
                    <a:latin typeface="+mn-ea"/>
                  </a:rPr>
                  <a:t> , the normalizing constant</a:t>
                </a:r>
                <a:endParaRPr lang="en-US" altLang="zh-CN" sz="2800" dirty="0">
                  <a:solidFill>
                    <a:srgbClr val="0053A3"/>
                  </a:solidFill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rgbClr val="0053A3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0053A3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altLang="zh-CN" sz="2800" b="1" dirty="0">
                    <a:solidFill>
                      <a:srgbClr val="0053A3"/>
                    </a:solidFill>
                    <a:latin typeface="+mn-ea"/>
                  </a:rPr>
                  <a:t>, decay of exponential function, the degree of filtering</a:t>
                </a:r>
                <a:endParaRPr lang="en-US" altLang="zh-CN" sz="2800" dirty="0">
                  <a:solidFill>
                    <a:srgbClr val="0053A3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A45674-F3BA-6C48-B920-04E579C486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43" y="3707689"/>
                <a:ext cx="10872470" cy="2183675"/>
              </a:xfrm>
              <a:prstGeom prst="rect">
                <a:avLst/>
              </a:prstGeom>
              <a:blipFill>
                <a:blip r:embed="rId3"/>
                <a:stretch>
                  <a:fillRect l="-1010" b="-6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4405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40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Weights Defined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FE4E95-53A3-B143-A84E-10567A15009C}"/>
              </a:ext>
            </a:extLst>
          </p:cNvPr>
          <p:cNvSpPr/>
          <p:nvPr/>
        </p:nvSpPr>
        <p:spPr>
          <a:xfrm>
            <a:off x="766443" y="893457"/>
            <a:ext cx="10872470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Patches with a similar grey level have larger weights </a:t>
            </a:r>
            <a:endParaRPr lang="zh-CN" altLang="en-US" sz="28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EDDD4A-5E38-7146-B959-AD0F7FA08A95}"/>
                  </a:ext>
                </a:extLst>
              </p:cNvPr>
              <p:cNvSpPr txBox="1"/>
              <p:nvPr/>
            </p:nvSpPr>
            <p:spPr>
              <a:xfrm>
                <a:off x="2608647" y="1557727"/>
                <a:ext cx="7116948" cy="22514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dirty="0" err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sSup>
                        <m:sSupPr>
                          <m:ctrlP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4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d>
                                        <m:dPr>
                                          <m:ctrlPr>
                                            <a:rPr lang="en-US" sz="4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40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4000" i="1" dirty="0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000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d>
                                        <m:dPr>
                                          <m:ctrlPr>
                                            <a:rPr lang="en-US" sz="4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40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4000" i="1" dirty="0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000" i="1" dirty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  <m:t>2, </m:t>
                                  </m:r>
                                  <m: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p>
                                <m:sSupPr>
                                  <m:ctrlPr>
                                    <a:rPr lang="en-US" sz="4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b="0" i="1" dirty="0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40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4000" dirty="0"/>
              </a:p>
              <a:p>
                <a:endParaRPr lang="en-US" sz="4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EDDD4A-5E38-7146-B959-AD0F7FA08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647" y="1557727"/>
                <a:ext cx="7116948" cy="22514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A45674-F3BA-6C48-B920-04E579C48683}"/>
                  </a:ext>
                </a:extLst>
              </p:cNvPr>
              <p:cNvSpPr/>
              <p:nvPr/>
            </p:nvSpPr>
            <p:spPr>
              <a:xfrm>
                <a:off x="766443" y="3940296"/>
                <a:ext cx="10106029" cy="2414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rgbClr val="0053A3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0053A3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800" b="1" i="1" smtClean="0">
                        <a:solidFill>
                          <a:srgbClr val="0053A3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800" b="1" i="1" smtClean="0">
                        <a:solidFill>
                          <a:srgbClr val="0053A3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d>
                      <m:dPr>
                        <m:ctrlP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d>
                    <m:r>
                      <a:rPr lang="en-US" altLang="zh-CN" sz="2800" b="1" i="1" smtClean="0">
                        <a:solidFill>
                          <a:srgbClr val="0053A3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800" b="1" i="1" smtClean="0">
                        <a:solidFill>
                          <a:srgbClr val="0053A3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zh-CN" sz="2800" b="1" dirty="0">
                  <a:solidFill>
                    <a:srgbClr val="0053A3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rgbClr val="0053A3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sub>
                      <m:sup/>
                      <m:e>
                        <m: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d>
                          <m:dPr>
                            <m:ctrlPr>
                              <a:rPr lang="en-US" altLang="zh-CN" sz="2800" b="1" i="1" smtClean="0">
                                <a:solidFill>
                                  <a:srgbClr val="0053A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 smtClean="0">
                                <a:solidFill>
                                  <a:srgbClr val="0053A3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sz="2800" b="1" i="1" smtClean="0">
                                <a:solidFill>
                                  <a:srgbClr val="0053A3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sz="2800" b="1" i="1" smtClean="0">
                                <a:solidFill>
                                  <a:srgbClr val="0053A3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e>
                        </m:d>
                        <m: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nary>
                  </m:oMath>
                </a14:m>
                <a:endParaRPr lang="en-US" altLang="zh-CN" sz="2800" b="1" dirty="0">
                  <a:solidFill>
                    <a:srgbClr val="0053A3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rgbClr val="0053A3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0053A3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800" b="1" i="1" smtClean="0">
                                <a:solidFill>
                                  <a:srgbClr val="0053A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800" b="1" i="1" smtClean="0">
                                    <a:solidFill>
                                      <a:srgbClr val="0053A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1" i="1" smtClean="0">
                                    <a:solidFill>
                                      <a:srgbClr val="0053A3"/>
                                    </a:solidFill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d>
                                  <m:dPr>
                                    <m:ctrlPr>
                                      <a:rPr lang="en-US" altLang="zh-CN" sz="2800" b="1" i="1" smtClean="0">
                                        <a:solidFill>
                                          <a:srgbClr val="0053A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800" b="1" i="1" smtClean="0">
                                            <a:solidFill>
                                              <a:srgbClr val="0053A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1" i="1" smtClean="0">
                                            <a:solidFill>
                                              <a:srgbClr val="0053A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𝑵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1" i="1" smtClean="0">
                                            <a:solidFill>
                                              <a:srgbClr val="0053A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2800" b="1" i="1" smtClean="0">
                                    <a:solidFill>
                                      <a:srgbClr val="0053A3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800" b="1" i="1" smtClean="0">
                                    <a:solidFill>
                                      <a:srgbClr val="0053A3"/>
                                    </a:solidFill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d>
                                  <m:dPr>
                                    <m:ctrlPr>
                                      <a:rPr lang="en-US" altLang="zh-CN" sz="2800" b="1" i="1" smtClean="0">
                                        <a:solidFill>
                                          <a:srgbClr val="0053A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800" b="1" i="1" smtClean="0">
                                            <a:solidFill>
                                              <a:srgbClr val="0053A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1" i="1" smtClean="0">
                                            <a:solidFill>
                                              <a:srgbClr val="0053A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𝑵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1" i="1" smtClean="0">
                                            <a:solidFill>
                                              <a:srgbClr val="0053A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𝒋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altLang="zh-CN" sz="2800" b="1" i="1" smtClean="0">
                                <a:solidFill>
                                  <a:srgbClr val="0053A3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altLang="zh-CN" sz="2800" b="1" i="1" smtClean="0">
                                <a:solidFill>
                                  <a:srgbClr val="0053A3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sz="2800" b="1" i="1" smtClean="0">
                                <a:solidFill>
                                  <a:srgbClr val="0053A3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  <m:sup>
                            <m:r>
                              <a:rPr lang="en-US" altLang="zh-CN" sz="2800" b="1" i="1" smtClean="0">
                                <a:solidFill>
                                  <a:srgbClr val="0053A3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  <m:r>
                      <a:rPr lang="en-US" altLang="zh-CN" sz="2800" b="1" i="1" smtClean="0">
                        <a:solidFill>
                          <a:srgbClr val="0053A3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b="1" i="1" smtClean="0">
                                <a:solidFill>
                                  <a:srgbClr val="0053A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 smtClean="0">
                                <a:solidFill>
                                  <a:srgbClr val="0053A3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  <m:d>
                              <m:dPr>
                                <m:ctrlPr>
                                  <a:rPr lang="en-US" altLang="zh-CN" sz="2800" b="1" i="1" smtClean="0">
                                    <a:solidFill>
                                      <a:srgbClr val="0053A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800" b="1" i="1" smtClean="0">
                                        <a:solidFill>
                                          <a:srgbClr val="0053A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solidFill>
                                          <a:srgbClr val="0053A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solidFill>
                                          <a:srgbClr val="0053A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800" b="1" i="1" smtClean="0">
                                <a:solidFill>
                                  <a:srgbClr val="0053A3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800" b="1" i="1" smtClean="0">
                                <a:solidFill>
                                  <a:srgbClr val="0053A3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  <m:d>
                              <m:dPr>
                                <m:ctrlPr>
                                  <a:rPr lang="en-US" altLang="zh-CN" sz="2800" b="1" i="1" smtClean="0">
                                    <a:solidFill>
                                      <a:srgbClr val="0053A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800" b="1" i="1" smtClean="0">
                                        <a:solidFill>
                                          <a:srgbClr val="0053A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solidFill>
                                          <a:srgbClr val="0053A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solidFill>
                                          <a:srgbClr val="0053A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  <m:sup>
                        <m: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altLang="zh-CN" sz="2800" b="1" i="1" smtClean="0">
                        <a:solidFill>
                          <a:srgbClr val="0053A3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1" i="1" smtClean="0">
                        <a:solidFill>
                          <a:srgbClr val="0053A3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sSup>
                      <m:sSupPr>
                        <m:ctrlP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sz="2800" b="1" dirty="0">
                    <a:solidFill>
                      <a:srgbClr val="0053A3"/>
                    </a:solidFill>
                  </a:rPr>
                  <a:t> </a:t>
                </a:r>
                <a:endParaRPr lang="en-US" altLang="zh-CN" sz="2800" dirty="0">
                  <a:solidFill>
                    <a:srgbClr val="0053A3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A45674-F3BA-6C48-B920-04E579C486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43" y="3940296"/>
                <a:ext cx="10106029" cy="2414444"/>
              </a:xfrm>
              <a:prstGeom prst="rect">
                <a:avLst/>
              </a:prstGeom>
              <a:blipFill>
                <a:blip r:embed="rId3"/>
                <a:stretch>
                  <a:fillRect l="-1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7">
            <a:extLst>
              <a:ext uri="{FF2B5EF4-FFF2-40B4-BE49-F238E27FC236}">
                <a16:creationId xmlns:a16="http://schemas.microsoft.com/office/drawing/2014/main" id="{1AEF1665-CC6A-F34F-B6FC-5AC57119A2F8}"/>
              </a:ext>
            </a:extLst>
          </p:cNvPr>
          <p:cNvSpPr/>
          <p:nvPr/>
        </p:nvSpPr>
        <p:spPr>
          <a:xfrm>
            <a:off x="854873" y="3478631"/>
            <a:ext cx="1980029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Properties</a:t>
            </a:r>
          </a:p>
        </p:txBody>
      </p:sp>
    </p:spTree>
    <p:extLst>
      <p:ext uri="{BB962C8B-B14F-4D97-AF65-F5344CB8AC3E}">
        <p14:creationId xmlns:p14="http://schemas.microsoft.com/office/powerpoint/2010/main" val="1425583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-1" y="3461482"/>
            <a:ext cx="3225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CONTENTS</a:t>
            </a:r>
            <a:endParaRPr lang="zh-CN" altLang="en-US" sz="40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3909356" y="1428698"/>
            <a:ext cx="3398314" cy="954107"/>
            <a:chOff x="3909356" y="1666934"/>
            <a:chExt cx="3398314" cy="954107"/>
          </a:xfrm>
        </p:grpSpPr>
        <p:sp>
          <p:nvSpPr>
            <p:cNvPr id="19" name="文本框 18"/>
            <p:cNvSpPr txBox="1"/>
            <p:nvPr/>
          </p:nvSpPr>
          <p:spPr>
            <a:xfrm>
              <a:off x="4912812" y="1666934"/>
              <a:ext cx="239485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</a:rPr>
                <a:t>Problem Definition</a:t>
              </a:r>
              <a:endParaRPr lang="zh-CN" altLang="en-US" sz="2800" b="1" dirty="0">
                <a:latin typeface="微软雅黑" panose="020B0503020204020204" pitchFamily="34" charset="-122"/>
              </a:endParaRPr>
            </a:p>
          </p:txBody>
        </p:sp>
        <p:grpSp>
          <p:nvGrpSpPr>
            <p:cNvPr id="69" name="组合 68"/>
            <p:cNvGrpSpPr/>
            <p:nvPr/>
          </p:nvGrpSpPr>
          <p:grpSpPr>
            <a:xfrm>
              <a:off x="3909356" y="1685526"/>
              <a:ext cx="828000" cy="828000"/>
              <a:chOff x="3909356" y="1685526"/>
              <a:chExt cx="828000" cy="828000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3909356" y="1745583"/>
                <a:ext cx="828000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3909356" y="1685526"/>
                <a:ext cx="828000" cy="828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71" name="组合 70"/>
          <p:cNvGrpSpPr/>
          <p:nvPr/>
        </p:nvGrpSpPr>
        <p:grpSpPr>
          <a:xfrm>
            <a:off x="7907512" y="1428698"/>
            <a:ext cx="3416755" cy="954107"/>
            <a:chOff x="8098970" y="1684028"/>
            <a:chExt cx="3416755" cy="954107"/>
          </a:xfrm>
        </p:grpSpPr>
        <p:sp>
          <p:nvSpPr>
            <p:cNvPr id="13" name="文本框 12"/>
            <p:cNvSpPr txBox="1"/>
            <p:nvPr/>
          </p:nvSpPr>
          <p:spPr>
            <a:xfrm>
              <a:off x="9120867" y="1684028"/>
              <a:ext cx="239485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</a:rPr>
                <a:t>Previous Work</a:t>
              </a:r>
              <a:endParaRPr lang="zh-CN" altLang="en-US" sz="2800" b="1" dirty="0">
                <a:latin typeface="微软雅黑" panose="020B0503020204020204" pitchFamily="34" charset="-122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8098970" y="1685526"/>
              <a:ext cx="899886" cy="828000"/>
              <a:chOff x="8098970" y="1685526"/>
              <a:chExt cx="899886" cy="828000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8098970" y="1714806"/>
                <a:ext cx="89988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4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8134913" y="1685526"/>
                <a:ext cx="828000" cy="828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75" name="组合 74"/>
          <p:cNvGrpSpPr/>
          <p:nvPr/>
        </p:nvGrpSpPr>
        <p:grpSpPr>
          <a:xfrm>
            <a:off x="3873413" y="4567527"/>
            <a:ext cx="3726371" cy="844887"/>
            <a:chOff x="3873413" y="4736171"/>
            <a:chExt cx="3726371" cy="844887"/>
          </a:xfrm>
        </p:grpSpPr>
        <p:sp>
          <p:nvSpPr>
            <p:cNvPr id="24" name="文本框 23"/>
            <p:cNvSpPr txBox="1"/>
            <p:nvPr/>
          </p:nvSpPr>
          <p:spPr>
            <a:xfrm>
              <a:off x="4912811" y="4736171"/>
              <a:ext cx="26869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</a:rPr>
                <a:t>Comparisons</a:t>
              </a:r>
              <a:endParaRPr lang="zh-CN" altLang="en-US" sz="2800" b="1" dirty="0">
                <a:latin typeface="微软雅黑" panose="020B0503020204020204" pitchFamily="34" charset="-122"/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3873413" y="4753058"/>
              <a:ext cx="899886" cy="828000"/>
              <a:chOff x="3873413" y="4753058"/>
              <a:chExt cx="899886" cy="828000"/>
            </a:xfrm>
          </p:grpSpPr>
          <p:sp>
            <p:nvSpPr>
              <p:cNvPr id="22" name="文本框 21"/>
              <p:cNvSpPr txBox="1"/>
              <p:nvPr/>
            </p:nvSpPr>
            <p:spPr>
              <a:xfrm>
                <a:off x="3873413" y="4782338"/>
                <a:ext cx="89988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05</a:t>
                </a:r>
                <a:endParaRPr lang="zh-CN" altLang="en-US" sz="4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3909356" y="4753058"/>
                <a:ext cx="828000" cy="828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74" name="组合 73"/>
          <p:cNvGrpSpPr/>
          <p:nvPr/>
        </p:nvGrpSpPr>
        <p:grpSpPr>
          <a:xfrm>
            <a:off x="7907512" y="4582916"/>
            <a:ext cx="3798389" cy="954107"/>
            <a:chOff x="8098970" y="4751560"/>
            <a:chExt cx="3798389" cy="954107"/>
          </a:xfrm>
        </p:grpSpPr>
        <p:sp>
          <p:nvSpPr>
            <p:cNvPr id="29" name="文本框 28"/>
            <p:cNvSpPr txBox="1"/>
            <p:nvPr/>
          </p:nvSpPr>
          <p:spPr>
            <a:xfrm>
              <a:off x="9120866" y="4751560"/>
              <a:ext cx="277649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</a:rPr>
                <a:t>Limitations &amp; Further Work</a:t>
              </a:r>
              <a:endParaRPr lang="zh-CN" altLang="en-US" sz="2800" b="1" dirty="0">
                <a:latin typeface="微软雅黑" panose="020B0503020204020204" pitchFamily="34" charset="-122"/>
              </a:endParaRPr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8098970" y="4753058"/>
              <a:ext cx="899886" cy="828000"/>
              <a:chOff x="8098970" y="4753058"/>
              <a:chExt cx="899886" cy="828000"/>
            </a:xfrm>
          </p:grpSpPr>
          <p:sp>
            <p:nvSpPr>
              <p:cNvPr id="27" name="文本框 26"/>
              <p:cNvSpPr txBox="1"/>
              <p:nvPr/>
            </p:nvSpPr>
            <p:spPr>
              <a:xfrm>
                <a:off x="8098970" y="4782338"/>
                <a:ext cx="89988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06</a:t>
                </a:r>
                <a:endParaRPr lang="zh-CN" altLang="en-US" sz="4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8134913" y="4753058"/>
                <a:ext cx="828000" cy="828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73" name="组合 72"/>
          <p:cNvGrpSpPr/>
          <p:nvPr/>
        </p:nvGrpSpPr>
        <p:grpSpPr>
          <a:xfrm>
            <a:off x="3873413" y="2999817"/>
            <a:ext cx="3769777" cy="954107"/>
            <a:chOff x="3873413" y="3187016"/>
            <a:chExt cx="3769777" cy="954107"/>
          </a:xfrm>
        </p:grpSpPr>
        <p:sp>
          <p:nvSpPr>
            <p:cNvPr id="55" name="文本框 54"/>
            <p:cNvSpPr txBox="1"/>
            <p:nvPr/>
          </p:nvSpPr>
          <p:spPr>
            <a:xfrm>
              <a:off x="4912811" y="3187016"/>
              <a:ext cx="273037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</a:rPr>
                <a:t>Non-Local Mean</a:t>
              </a:r>
              <a:endParaRPr lang="zh-CN" altLang="en-US" sz="2800" b="1" dirty="0">
                <a:latin typeface="微软雅黑" panose="020B0503020204020204" pitchFamily="34" charset="-122"/>
              </a:endParaRPr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3873413" y="3203903"/>
              <a:ext cx="899886" cy="828000"/>
              <a:chOff x="3873413" y="3203903"/>
              <a:chExt cx="899886" cy="828000"/>
            </a:xfrm>
          </p:grpSpPr>
          <p:sp>
            <p:nvSpPr>
              <p:cNvPr id="57" name="文本框 56"/>
              <p:cNvSpPr txBox="1"/>
              <p:nvPr/>
            </p:nvSpPr>
            <p:spPr>
              <a:xfrm>
                <a:off x="3873413" y="3233183"/>
                <a:ext cx="89988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4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3909356" y="3203903"/>
                <a:ext cx="828000" cy="828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72" name="组合 71"/>
          <p:cNvGrpSpPr/>
          <p:nvPr/>
        </p:nvGrpSpPr>
        <p:grpSpPr>
          <a:xfrm>
            <a:off x="7907512" y="3005807"/>
            <a:ext cx="4367350" cy="829498"/>
            <a:chOff x="8098970" y="3202405"/>
            <a:chExt cx="4367350" cy="829498"/>
          </a:xfrm>
        </p:grpSpPr>
        <p:sp>
          <p:nvSpPr>
            <p:cNvPr id="60" name="文本框 59"/>
            <p:cNvSpPr txBox="1"/>
            <p:nvPr/>
          </p:nvSpPr>
          <p:spPr>
            <a:xfrm>
              <a:off x="9120866" y="3202405"/>
              <a:ext cx="33454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</a:rPr>
                <a:t>Implementation</a:t>
              </a:r>
              <a:endParaRPr lang="zh-CN" altLang="en-US" sz="2800" b="1" dirty="0">
                <a:latin typeface="微软雅黑" panose="020B0503020204020204" pitchFamily="34" charset="-122"/>
              </a:endParaRPr>
            </a:p>
          </p:txBody>
        </p:sp>
        <p:grpSp>
          <p:nvGrpSpPr>
            <p:cNvPr id="65" name="组合 64"/>
            <p:cNvGrpSpPr/>
            <p:nvPr/>
          </p:nvGrpSpPr>
          <p:grpSpPr>
            <a:xfrm>
              <a:off x="8098970" y="3203903"/>
              <a:ext cx="899886" cy="828000"/>
              <a:chOff x="8098970" y="3203903"/>
              <a:chExt cx="899886" cy="828000"/>
            </a:xfrm>
          </p:grpSpPr>
          <p:sp>
            <p:nvSpPr>
              <p:cNvPr id="62" name="文本框 61"/>
              <p:cNvSpPr txBox="1"/>
              <p:nvPr/>
            </p:nvSpPr>
            <p:spPr>
              <a:xfrm>
                <a:off x="8098970" y="3233183"/>
                <a:ext cx="89988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4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8134913" y="3203903"/>
                <a:ext cx="828000" cy="828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70133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40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Non-Local Mean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FE4E95-53A3-B143-A84E-10567A15009C}"/>
              </a:ext>
            </a:extLst>
          </p:cNvPr>
          <p:cNvSpPr/>
          <p:nvPr/>
        </p:nvSpPr>
        <p:spPr>
          <a:xfrm>
            <a:off x="766443" y="893457"/>
            <a:ext cx="10872470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Putting together</a:t>
            </a:r>
            <a:endParaRPr lang="zh-CN" altLang="en-US" sz="28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EDDD4A-5E38-7146-B959-AD0F7FA08A95}"/>
                  </a:ext>
                </a:extLst>
              </p:cNvPr>
              <p:cNvSpPr txBox="1"/>
              <p:nvPr/>
            </p:nvSpPr>
            <p:spPr>
              <a:xfrm>
                <a:off x="1537123" y="2023425"/>
                <a:ext cx="9117752" cy="1916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𝑁𝐿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4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4000" i="1" dirty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40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40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40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𝑁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40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4000" i="1" dirty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4000" i="1" dirty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40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40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40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𝑁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40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  <m:t>2, </m:t>
                                      </m:r>
                                      <m: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  <m:sup>
                                      <m: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sup>
                          </m:s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EDDD4A-5E38-7146-B959-AD0F7FA08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123" y="2023425"/>
                <a:ext cx="9117752" cy="19168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A45674-F3BA-6C48-B920-04E579C48683}"/>
                  </a:ext>
                </a:extLst>
              </p:cNvPr>
              <p:cNvSpPr/>
              <p:nvPr/>
            </p:nvSpPr>
            <p:spPr>
              <a:xfrm>
                <a:off x="766443" y="4657775"/>
                <a:ext cx="10106029" cy="13067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en-US" altLang="zh-CN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e>
                    </m:d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sz="2800" dirty="0">
                    <a:latin typeface="+mn-ea"/>
                  </a:rPr>
                  <a:t> </a:t>
                </a: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the input, a noisy image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𝑵𝑳</m:t>
                    </m:r>
                    <m:r>
                      <a:rPr lang="en-US" altLang="zh-CN" sz="28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8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zh-CN" sz="28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](</m:t>
                    </m:r>
                    <m:r>
                      <a:rPr lang="en-US" altLang="zh-CN" sz="28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sz="28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 the estimated value</a:t>
                </a:r>
                <a:endParaRPr lang="en-US" altLang="zh-CN" sz="2800" dirty="0">
                  <a:latin typeface="+mn-ea"/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A45674-F3BA-6C48-B920-04E579C486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43" y="4657775"/>
                <a:ext cx="10106029" cy="1306768"/>
              </a:xfrm>
              <a:prstGeom prst="rect">
                <a:avLst/>
              </a:prstGeom>
              <a:blipFill>
                <a:blip r:embed="rId3"/>
                <a:stretch>
                  <a:fillRect l="-1086" b="-12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8214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-1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975725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3216275" y="2274838"/>
            <a:ext cx="575945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727146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40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Non-Local Mean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FE4E95-53A3-B143-A84E-10567A15009C}"/>
              </a:ext>
            </a:extLst>
          </p:cNvPr>
          <p:cNvSpPr/>
          <p:nvPr/>
        </p:nvSpPr>
        <p:spPr>
          <a:xfrm>
            <a:off x="766443" y="893457"/>
            <a:ext cx="10872470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Algorithm</a:t>
            </a:r>
            <a:endParaRPr lang="zh-CN" altLang="en-US" sz="2800" dirty="0">
              <a:latin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EDDD4A-5E38-7146-B959-AD0F7FA08A95}"/>
                  </a:ext>
                </a:extLst>
              </p:cNvPr>
              <p:cNvSpPr txBox="1"/>
              <p:nvPr/>
            </p:nvSpPr>
            <p:spPr>
              <a:xfrm>
                <a:off x="2322307" y="2197893"/>
                <a:ext cx="7760742" cy="24622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 dirty="0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4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𝑒𝑣𝑒𝑟𝑦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𝑝𝑖𝑥𝑒𝑙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4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𝑓𝑖𝑙𝑡𝑒𝑟𝑒𝑑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𝑖𝑚𝑎𝑔𝑒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4000" b="0" i="1" dirty="0" err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]= 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𝑁𝐿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](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𝑟𝑒</m:t>
                      </m:r>
                      <m:r>
                        <a:rPr lang="en-US" sz="4000" i="1" dirty="0" smtClean="0">
                          <a:latin typeface="Cambria Math" panose="02040503050406030204" pitchFamily="18" charset="0"/>
                        </a:rPr>
                        <m:t>𝑡𝑢𝑟𝑛</m:t>
                      </m:r>
                      <m:r>
                        <a:rPr lang="en-US" sz="4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i="1" dirty="0" smtClean="0">
                          <a:latin typeface="Cambria Math" panose="02040503050406030204" pitchFamily="18" charset="0"/>
                        </a:rPr>
                        <m:t>𝑓𝑖𝑙𝑡𝑒𝑟𝑒𝑑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i="1" dirty="0" smtClean="0">
                          <a:latin typeface="Cambria Math" panose="02040503050406030204" pitchFamily="18" charset="0"/>
                        </a:rPr>
                        <m:t>𝑖𝑚𝑎𝑔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4000" b="0" dirty="0"/>
              </a:p>
              <a:p>
                <a:pPr/>
                <a:endParaRPr lang="en-US" sz="40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EDDD4A-5E38-7146-B959-AD0F7FA08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307" y="2197893"/>
                <a:ext cx="7760742" cy="2462213"/>
              </a:xfrm>
              <a:prstGeom prst="rect">
                <a:avLst/>
              </a:prstGeom>
              <a:blipFill>
                <a:blip r:embed="rId2"/>
                <a:stretch>
                  <a:fillRect l="-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0950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10801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Implementation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1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695325" y="1013859"/>
            <a:ext cx="10814504" cy="523220"/>
            <a:chOff x="695325" y="1013859"/>
            <a:chExt cx="10814504" cy="523220"/>
          </a:xfrm>
        </p:grpSpPr>
        <p:sp>
          <p:nvSpPr>
            <p:cNvPr id="7" name="矩形 6"/>
            <p:cNvSpPr/>
            <p:nvPr/>
          </p:nvSpPr>
          <p:spPr>
            <a:xfrm>
              <a:off x="695325" y="1013859"/>
              <a:ext cx="1181734" cy="52322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</a:rPr>
                <a:t>Code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" name="直接连接符 2"/>
            <p:cNvCxnSpPr/>
            <p:nvPr/>
          </p:nvCxnSpPr>
          <p:spPr>
            <a:xfrm>
              <a:off x="695325" y="1475524"/>
              <a:ext cx="108145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95325" y="1475524"/>
                <a:ext cx="10801350" cy="41974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:endParaRPr lang="en-US" altLang="zh-CN" sz="2800" b="1" dirty="0">
                  <a:solidFill>
                    <a:schemeClr val="accent1"/>
                  </a:solidFill>
                  <a:latin typeface="+mn-ea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 GitHub: </a:t>
                </a:r>
                <a:r>
                  <a:rPr lang="en-CA" sz="2800" dirty="0">
                    <a:hlinkClick r:id="rId2"/>
                  </a:rPr>
                  <a:t>https://github.com/surprise777/CSC320</a:t>
                </a:r>
                <a:endParaRPr lang="en-US" altLang="zh-CN" sz="2800" b="1" dirty="0">
                  <a:solidFill>
                    <a:schemeClr val="accent1"/>
                  </a:solidFill>
                  <a:latin typeface="+mn-ea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:endParaRPr lang="en-US" altLang="zh-CN" sz="2800" b="1" dirty="0">
                  <a:solidFill>
                    <a:schemeClr val="accent1"/>
                  </a:solidFill>
                  <a:latin typeface="+mn-ea"/>
                </a:endParaRPr>
              </a:p>
              <a:p>
                <a:pPr>
                  <a:lnSpc>
                    <a:spcPct val="125000"/>
                  </a:lnSpc>
                </a:pPr>
                <a:endParaRPr lang="en-US" altLang="zh-CN" sz="2800" b="1" dirty="0">
                  <a:solidFill>
                    <a:schemeClr val="accent1"/>
                  </a:solidFill>
                  <a:latin typeface="+mn-ea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:r>
                  <a:rPr lang="zh-CN" altLang="en-US" sz="2800" b="1" dirty="0">
                    <a:solidFill>
                      <a:schemeClr val="accent1"/>
                    </a:solidFill>
                    <a:latin typeface="+mn-ea"/>
                  </a:rPr>
                  <a:t> </a:t>
                </a: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Complexity: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𝒘𝒎</m:t>
                        </m:r>
                        <m:sSup>
                          <m:sSupPr>
                            <m:ctrlPr>
                              <a:rPr lang="en-US" altLang="zh-CN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p>
                            <m:r>
                              <a:rPr lang="en-US" altLang="zh-CN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800" b="1" dirty="0">
                  <a:solidFill>
                    <a:schemeClr val="accent1"/>
                  </a:solidFill>
                  <a:latin typeface="+mn-ea"/>
                </a:endParaRP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altLang="zh-CN" sz="2400" b="1" dirty="0">
                    <a:solidFill>
                      <a:schemeClr val="accent1"/>
                    </a:solidFill>
                    <a:latin typeface="+mn-ea"/>
                  </a:rPr>
                  <a:t> search window size, e.g. 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𝟒𝟒𝟏</m:t>
                    </m:r>
                  </m:oMath>
                </a14:m>
                <a:r>
                  <a:rPr lang="en-US" altLang="zh-CN" sz="2400" b="1" dirty="0">
                    <a:solidFill>
                      <a:schemeClr val="accent1"/>
                    </a:solidFill>
                    <a:latin typeface="+mn-ea"/>
                  </a:rPr>
                  <a:t> for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𝟐𝟏</m:t>
                    </m:r>
                    <m:r>
                      <a:rPr lang="en-US" altLang="zh-CN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𝟐𝟏</m:t>
                    </m:r>
                  </m:oMath>
                </a14:m>
                <a:r>
                  <a:rPr lang="en-US" altLang="zh-CN" sz="2400" b="1" dirty="0">
                    <a:solidFill>
                      <a:schemeClr val="accent1"/>
                    </a:solidFill>
                    <a:latin typeface="+mn-ea"/>
                  </a:rPr>
                  <a:t> pixels windows</a:t>
                </a: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altLang="zh-CN" sz="2400" b="1" dirty="0">
                    <a:solidFill>
                      <a:schemeClr val="accent1"/>
                    </a:solidFill>
                    <a:latin typeface="+mn-ea"/>
                  </a:rPr>
                  <a:t> patch size, e.g. 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𝟒𝟗</m:t>
                    </m:r>
                  </m:oMath>
                </a14:m>
                <a:r>
                  <a:rPr lang="en-US" altLang="zh-CN" sz="2400" b="1" dirty="0">
                    <a:solidFill>
                      <a:schemeClr val="accent1"/>
                    </a:solidFill>
                    <a:latin typeface="+mn-ea"/>
                  </a:rPr>
                  <a:t> for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altLang="zh-CN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r>
                  <a:rPr lang="en-US" altLang="zh-CN" sz="2400" b="1" dirty="0">
                    <a:solidFill>
                      <a:schemeClr val="accent1"/>
                    </a:solidFill>
                    <a:latin typeface="+mn-ea"/>
                  </a:rPr>
                  <a:t> patch</a:t>
                </a: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sz="2400" b="1" dirty="0">
                    <a:solidFill>
                      <a:schemeClr val="accent1"/>
                    </a:solidFill>
                    <a:latin typeface="+mn-ea"/>
                  </a:rPr>
                  <a:t> number of pixels</a:t>
                </a: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25" y="1475524"/>
                <a:ext cx="10801350" cy="4197496"/>
              </a:xfrm>
              <a:prstGeom prst="rect">
                <a:avLst/>
              </a:prstGeom>
              <a:blipFill>
                <a:blip r:embed="rId3"/>
                <a:stretch>
                  <a:fillRect l="-940"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6634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-1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975725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3566160" y="2274838"/>
            <a:ext cx="5201919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Comparisons</a:t>
            </a:r>
          </a:p>
        </p:txBody>
      </p:sp>
    </p:spTree>
    <p:extLst>
      <p:ext uri="{BB962C8B-B14F-4D97-AF65-F5344CB8AC3E}">
        <p14:creationId xmlns:p14="http://schemas.microsoft.com/office/powerpoint/2010/main" val="3741959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40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Comparisons – Visual Quality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F4E389-2624-BA4D-B737-D4F1E6BE9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275" y="1421534"/>
            <a:ext cx="7004241" cy="4613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矩形 7">
            <a:extLst>
              <a:ext uri="{FF2B5EF4-FFF2-40B4-BE49-F238E27FC236}">
                <a16:creationId xmlns:a16="http://schemas.microsoft.com/office/drawing/2014/main" id="{73B7FFB3-8CDB-0146-B18F-6CCEED7F6769}"/>
              </a:ext>
            </a:extLst>
          </p:cNvPr>
          <p:cNvSpPr/>
          <p:nvPr/>
        </p:nvSpPr>
        <p:spPr>
          <a:xfrm>
            <a:off x="451484" y="1494565"/>
            <a:ext cx="3961033" cy="454047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Noisy Image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Gauss Filtering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Anisotropic Filter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Total Variation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Neighborhood Filtering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Non-Local Mean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66B7FE-C8D0-C043-ADBF-768C41E2A598}"/>
              </a:ext>
            </a:extLst>
          </p:cNvPr>
          <p:cNvSpPr txBox="1"/>
          <p:nvPr/>
        </p:nvSpPr>
        <p:spPr>
          <a:xfrm>
            <a:off x="4736275" y="1421534"/>
            <a:ext cx="70042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1        2        3</a:t>
            </a:r>
          </a:p>
          <a:p>
            <a:endParaRPr lang="en-US" sz="7200" b="1" dirty="0">
              <a:solidFill>
                <a:schemeClr val="bg1"/>
              </a:solidFill>
              <a:latin typeface="Aharoni" panose="020F0502020204030204" pitchFamily="34" charset="0"/>
              <a:cs typeface="Aharoni" panose="020F0502020204030204" pitchFamily="34" charset="0"/>
            </a:endParaRPr>
          </a:p>
          <a:p>
            <a:r>
              <a:rPr lang="en-US" sz="7200" b="1" dirty="0">
                <a:solidFill>
                  <a:schemeClr val="bg1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4        5        6</a:t>
            </a:r>
          </a:p>
        </p:txBody>
      </p:sp>
      <p:sp>
        <p:nvSpPr>
          <p:cNvPr id="7" name="矩形 5">
            <a:extLst>
              <a:ext uri="{FF2B5EF4-FFF2-40B4-BE49-F238E27FC236}">
                <a16:creationId xmlns:a16="http://schemas.microsoft.com/office/drawing/2014/main" id="{69A5390D-DA11-A940-A45E-AF92043AE591}"/>
              </a:ext>
            </a:extLst>
          </p:cNvPr>
          <p:cNvSpPr/>
          <p:nvPr/>
        </p:nvSpPr>
        <p:spPr>
          <a:xfrm>
            <a:off x="451484" y="921892"/>
            <a:ext cx="7579319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Preserves more detail on edge and texture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585819-5A4F-D544-A401-9ADFD9637538}"/>
              </a:ext>
            </a:extLst>
          </p:cNvPr>
          <p:cNvSpPr txBox="1"/>
          <p:nvPr/>
        </p:nvSpPr>
        <p:spPr>
          <a:xfrm>
            <a:off x="4736274" y="6247169"/>
            <a:ext cx="63889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Image Source: </a:t>
            </a:r>
            <a:r>
              <a:rPr lang="en-CA" sz="900" dirty="0"/>
              <a:t>A. </a:t>
            </a:r>
            <a:r>
              <a:rPr lang="en-CA" sz="900" dirty="0" err="1"/>
              <a:t>Buades</a:t>
            </a:r>
            <a:r>
              <a:rPr lang="en-CA" sz="900" dirty="0"/>
              <a:t>, B. Coll and J. -. Morel, "A non-local algorithm for image denoising" </a:t>
            </a:r>
          </a:p>
          <a:p>
            <a:endParaRPr lang="en-CA" sz="900" dirty="0"/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186801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A4F2AC-B448-B845-A5F0-B25149AF7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274" y="1421533"/>
            <a:ext cx="7011585" cy="4613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文本框 10"/>
          <p:cNvSpPr txBox="1"/>
          <p:nvPr/>
        </p:nvSpPr>
        <p:spPr>
          <a:xfrm>
            <a:off x="695324" y="287665"/>
            <a:ext cx="6294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Comparisons – Method Noise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7" name="矩形 5">
            <a:extLst>
              <a:ext uri="{FF2B5EF4-FFF2-40B4-BE49-F238E27FC236}">
                <a16:creationId xmlns:a16="http://schemas.microsoft.com/office/drawing/2014/main" id="{69A5390D-DA11-A940-A45E-AF92043AE591}"/>
              </a:ext>
            </a:extLst>
          </p:cNvPr>
          <p:cNvSpPr/>
          <p:nvPr/>
        </p:nvSpPr>
        <p:spPr>
          <a:xfrm>
            <a:off x="451484" y="921892"/>
            <a:ext cx="8218917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Method noise looks like Gaussian white noise</a:t>
            </a:r>
          </a:p>
        </p:txBody>
      </p:sp>
      <p:sp>
        <p:nvSpPr>
          <p:cNvPr id="10" name="矩形 7">
            <a:extLst>
              <a:ext uri="{FF2B5EF4-FFF2-40B4-BE49-F238E27FC236}">
                <a16:creationId xmlns:a16="http://schemas.microsoft.com/office/drawing/2014/main" id="{151737A1-9E1B-2543-9934-29276AA852DF}"/>
              </a:ext>
            </a:extLst>
          </p:cNvPr>
          <p:cNvSpPr/>
          <p:nvPr/>
        </p:nvSpPr>
        <p:spPr>
          <a:xfrm>
            <a:off x="451484" y="1494565"/>
            <a:ext cx="3961033" cy="454047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Noisy Image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Gauss Filtering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Anisotropic Filter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Total Variation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Neighborhood Filtering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Non-Local Mean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FA9E09-3011-EA4E-95F9-014A621050CC}"/>
              </a:ext>
            </a:extLst>
          </p:cNvPr>
          <p:cNvSpPr txBox="1"/>
          <p:nvPr/>
        </p:nvSpPr>
        <p:spPr>
          <a:xfrm>
            <a:off x="4736274" y="1181285"/>
            <a:ext cx="70042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1        2        3</a:t>
            </a:r>
          </a:p>
          <a:p>
            <a:endParaRPr lang="en-US" sz="7200" b="1" dirty="0">
              <a:solidFill>
                <a:schemeClr val="bg1"/>
              </a:solidFill>
              <a:latin typeface="Aharoni" panose="020F0502020204030204" pitchFamily="34" charset="0"/>
              <a:cs typeface="Aharoni" panose="020F0502020204030204" pitchFamily="34" charset="0"/>
            </a:endParaRPr>
          </a:p>
          <a:p>
            <a:r>
              <a:rPr lang="en-US" sz="7200" b="1" dirty="0">
                <a:solidFill>
                  <a:schemeClr val="bg1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4        5        6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8DC169-CAD6-1A4A-88EC-F0AAF75AFEE6}"/>
              </a:ext>
            </a:extLst>
          </p:cNvPr>
          <p:cNvSpPr txBox="1"/>
          <p:nvPr/>
        </p:nvSpPr>
        <p:spPr>
          <a:xfrm>
            <a:off x="4736274" y="6247169"/>
            <a:ext cx="63889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Image Source: </a:t>
            </a:r>
            <a:r>
              <a:rPr lang="en-CA" sz="900" dirty="0"/>
              <a:t>A. </a:t>
            </a:r>
            <a:r>
              <a:rPr lang="en-CA" sz="900" dirty="0" err="1"/>
              <a:t>Buades</a:t>
            </a:r>
            <a:r>
              <a:rPr lang="en-CA" sz="900" dirty="0"/>
              <a:t>, B. Coll and J. -. Morel, "A non-local algorithm for image denoising" </a:t>
            </a:r>
          </a:p>
          <a:p>
            <a:endParaRPr lang="en-CA" sz="900" dirty="0"/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099598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-1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975725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3391217" y="2264678"/>
            <a:ext cx="5357129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Limitations &amp;</a:t>
            </a:r>
          </a:p>
          <a:p>
            <a:pPr algn="ctr"/>
            <a:r>
              <a:rPr lang="en-US" altLang="zh-CN" sz="6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Further Work</a:t>
            </a:r>
          </a:p>
        </p:txBody>
      </p:sp>
    </p:spTree>
    <p:extLst>
      <p:ext uri="{BB962C8B-B14F-4D97-AF65-F5344CB8AC3E}">
        <p14:creationId xmlns:p14="http://schemas.microsoft.com/office/powerpoint/2010/main" val="38187801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10801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Limitations &amp; Further Works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10" name="椭圆 9"/>
          <p:cNvSpPr/>
          <p:nvPr/>
        </p:nvSpPr>
        <p:spPr>
          <a:xfrm>
            <a:off x="738867" y="1060359"/>
            <a:ext cx="857704" cy="8577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+mn-ea"/>
              </a:rPr>
              <a:t>01</a:t>
            </a:r>
            <a:endParaRPr lang="zh-CN" altLang="en-US" sz="2400" b="1" dirty="0">
              <a:latin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596571" y="1188372"/>
            <a:ext cx="9900104" cy="5174966"/>
            <a:chOff x="1596571" y="1110760"/>
            <a:chExt cx="9900104" cy="5174966"/>
          </a:xfrm>
        </p:grpSpPr>
        <p:sp>
          <p:nvSpPr>
            <p:cNvPr id="17" name="矩形 16"/>
            <p:cNvSpPr/>
            <p:nvPr/>
          </p:nvSpPr>
          <p:spPr>
            <a:xfrm>
              <a:off x="1596571" y="1758717"/>
              <a:ext cx="9900104" cy="45270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5000"/>
                </a:lnSpc>
                <a:buFontTx/>
                <a:buChar char="-"/>
              </a:pPr>
              <a:r>
                <a:rPr lang="en-CA" altLang="zh-CN" sz="2400" dirty="0">
                  <a:latin typeface="+mn-ea"/>
                </a:rPr>
                <a:t>Super slow, cannot be used on device that requires instant result e.g. phone</a:t>
              </a:r>
            </a:p>
            <a:p>
              <a:pPr marL="285750" indent="-285750">
                <a:lnSpc>
                  <a:spcPct val="125000"/>
                </a:lnSpc>
                <a:buFontTx/>
                <a:buChar char="-"/>
              </a:pPr>
              <a:endParaRPr lang="en-US" altLang="zh-CN" sz="2400" dirty="0">
                <a:latin typeface="+mn-ea"/>
              </a:endParaRPr>
            </a:p>
            <a:p>
              <a:pPr marL="285750" indent="-285750">
                <a:lnSpc>
                  <a:spcPct val="125000"/>
                </a:lnSpc>
                <a:buFontTx/>
                <a:buChar char="-"/>
              </a:pPr>
              <a:r>
                <a:rPr lang="en-US" altLang="zh-CN" sz="2400" dirty="0">
                  <a:latin typeface="+mn-ea"/>
                </a:rPr>
                <a:t>When number of patches is too large or the image is too noisy, will require infeasible time to detect similarities</a:t>
              </a:r>
              <a:endParaRPr lang="en-CA" altLang="zh-CN" sz="2400" dirty="0">
                <a:latin typeface="+mn-ea"/>
              </a:endParaRPr>
            </a:p>
            <a:p>
              <a:pPr marL="285750" indent="-285750">
                <a:lnSpc>
                  <a:spcPct val="125000"/>
                </a:lnSpc>
                <a:buFontTx/>
                <a:buChar char="-"/>
              </a:pPr>
              <a:endParaRPr lang="en-CA" altLang="zh-CN" sz="2400" dirty="0">
                <a:latin typeface="+mn-ea"/>
              </a:endParaRPr>
            </a:p>
            <a:p>
              <a:pPr marL="285750" indent="-285750">
                <a:lnSpc>
                  <a:spcPct val="125000"/>
                </a:lnSpc>
                <a:buFontTx/>
                <a:buChar char="-"/>
              </a:pPr>
              <a:r>
                <a:rPr lang="en-CA" altLang="zh-CN" sz="2400" dirty="0">
                  <a:latin typeface="+mn-ea"/>
                </a:rPr>
                <a:t>Further work on improving runtime:</a:t>
              </a:r>
            </a:p>
            <a:p>
              <a:pPr marL="742950" lvl="1" indent="-285750">
                <a:lnSpc>
                  <a:spcPct val="125000"/>
                </a:lnSpc>
                <a:buFontTx/>
                <a:buChar char="-"/>
              </a:pPr>
              <a:r>
                <a:rPr lang="en-CA" altLang="zh-CN" sz="1600" dirty="0" err="1">
                  <a:latin typeface="+mn-ea"/>
                </a:rPr>
                <a:t>Thaipanich</a:t>
              </a:r>
              <a:r>
                <a:rPr lang="en-CA" altLang="zh-CN" sz="1600" dirty="0">
                  <a:latin typeface="+mn-ea"/>
                </a:rPr>
                <a:t> T, Oh BT, Wu PH, Xu DR, </a:t>
              </a:r>
              <a:r>
                <a:rPr lang="en-CA" altLang="zh-CN" sz="1600" dirty="0" err="1">
                  <a:latin typeface="+mn-ea"/>
                </a:rPr>
                <a:t>Kuo</a:t>
              </a:r>
              <a:r>
                <a:rPr lang="en-CA" altLang="zh-CN" sz="1600" dirty="0">
                  <a:latin typeface="+mn-ea"/>
                </a:rPr>
                <a:t> CCJ (2010) Improved image denoising with adaptive nonlocal means (ANL-means) algorithm.</a:t>
              </a:r>
            </a:p>
            <a:p>
              <a:pPr marL="742950" lvl="1" indent="-285750">
                <a:lnSpc>
                  <a:spcPct val="125000"/>
                </a:lnSpc>
                <a:buFontTx/>
                <a:buChar char="-"/>
              </a:pPr>
              <a:r>
                <a:rPr lang="en-US" altLang="zh-CN" sz="1600" dirty="0" err="1">
                  <a:latin typeface="+mn-ea"/>
                </a:rPr>
                <a:t>Karnaukhov</a:t>
              </a:r>
              <a:r>
                <a:rPr lang="en-US" altLang="zh-CN" sz="1600" dirty="0">
                  <a:latin typeface="+mn-ea"/>
                </a:rPr>
                <a:t>, V.N., </a:t>
              </a:r>
              <a:r>
                <a:rPr lang="en-US" altLang="zh-CN" sz="1600" dirty="0" err="1">
                  <a:latin typeface="+mn-ea"/>
                </a:rPr>
                <a:t>Mozerov</a:t>
              </a:r>
              <a:r>
                <a:rPr lang="en-US" altLang="zh-CN" sz="1600" dirty="0">
                  <a:latin typeface="+mn-ea"/>
                </a:rPr>
                <a:t>, M.G. Fast Non-Local Mean Filter Algorithm Based on Recursive Calculation of Similarity Weights.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1596571" y="1110760"/>
              <a:ext cx="990010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accent1"/>
                  </a:solidFill>
                  <a:latin typeface="+mn-ea"/>
                </a:rPr>
                <a:t>Efficiency Concern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1763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10801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Limitations &amp; Further Work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10" name="椭圆 9"/>
          <p:cNvSpPr/>
          <p:nvPr/>
        </p:nvSpPr>
        <p:spPr>
          <a:xfrm>
            <a:off x="738867" y="1060359"/>
            <a:ext cx="857704" cy="8577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+mn-ea"/>
              </a:rPr>
              <a:t>02</a:t>
            </a:r>
            <a:endParaRPr lang="zh-CN" altLang="en-US" sz="2400" b="1" dirty="0">
              <a:latin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596571" y="1188372"/>
            <a:ext cx="9900104" cy="3636019"/>
            <a:chOff x="1596571" y="1110760"/>
            <a:chExt cx="9900104" cy="3636019"/>
          </a:xfrm>
        </p:grpSpPr>
        <p:sp>
          <p:nvSpPr>
            <p:cNvPr id="17" name="矩形 16"/>
            <p:cNvSpPr/>
            <p:nvPr/>
          </p:nvSpPr>
          <p:spPr>
            <a:xfrm>
              <a:off x="1596571" y="1758717"/>
              <a:ext cx="9900104" cy="29880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5000"/>
                </a:lnSpc>
                <a:buFontTx/>
                <a:buChar char="-"/>
              </a:pPr>
              <a:r>
                <a:rPr lang="en-CA" altLang="zh-CN" sz="2400" dirty="0">
                  <a:latin typeface="+mn-ea"/>
                </a:rPr>
                <a:t>Original algorithm designed toward additive noise e.g. Gaussian noise, but not so much in multiplicative noise e.g. Speckle noise</a:t>
              </a:r>
            </a:p>
            <a:p>
              <a:pPr marL="742950" lvl="1" indent="-285750">
                <a:lnSpc>
                  <a:spcPct val="125000"/>
                </a:lnSpc>
                <a:buFontTx/>
                <a:buChar char="-"/>
              </a:pPr>
              <a:r>
                <a:rPr lang="en-CA" altLang="zh-CN" sz="2400" dirty="0">
                  <a:latin typeface="+mn-ea"/>
                </a:rPr>
                <a:t>Speckle noise often appear in Ultrasonic Imaging</a:t>
              </a:r>
            </a:p>
            <a:p>
              <a:pPr lvl="1">
                <a:lnSpc>
                  <a:spcPct val="125000"/>
                </a:lnSpc>
              </a:pPr>
              <a:endParaRPr lang="en-CA" altLang="zh-CN" sz="2400" dirty="0">
                <a:latin typeface="+mn-ea"/>
              </a:endParaRPr>
            </a:p>
            <a:p>
              <a:pPr marL="285750" indent="-285750">
                <a:lnSpc>
                  <a:spcPct val="125000"/>
                </a:lnSpc>
                <a:buFontTx/>
                <a:buChar char="-"/>
              </a:pPr>
              <a:r>
                <a:rPr lang="en-CA" altLang="zh-CN" sz="2400" dirty="0">
                  <a:latin typeface="+mn-ea"/>
                </a:rPr>
                <a:t>Further work on extension toward multiplicative noise:</a:t>
              </a:r>
            </a:p>
            <a:p>
              <a:pPr marL="742950" lvl="1" indent="-285750">
                <a:lnSpc>
                  <a:spcPct val="125000"/>
                </a:lnSpc>
                <a:buFontTx/>
                <a:buChar char="-"/>
              </a:pPr>
              <a:r>
                <a:rPr lang="en-CA" altLang="zh-CN" sz="1600" dirty="0" err="1">
                  <a:latin typeface="+mn-ea"/>
                </a:rPr>
                <a:t>Teuber</a:t>
              </a:r>
              <a:r>
                <a:rPr lang="en-CA" altLang="zh-CN" sz="1600" dirty="0">
                  <a:latin typeface="+mn-ea"/>
                </a:rPr>
                <a:t> T., Lang A. (2012) Nonlocal Filters for Removing Multiplicative Noise.</a:t>
              </a:r>
            </a:p>
            <a:p>
              <a:pPr marL="742950" lvl="1" indent="-285750">
                <a:lnSpc>
                  <a:spcPct val="125000"/>
                </a:lnSpc>
                <a:buFontTx/>
                <a:buChar char="-"/>
              </a:pPr>
              <a:r>
                <a:rPr lang="en-CA" altLang="zh-CN" sz="1600" dirty="0" err="1">
                  <a:latin typeface="+mn-ea"/>
                </a:rPr>
                <a:t>Radlak</a:t>
              </a:r>
              <a:r>
                <a:rPr lang="en-CA" altLang="zh-CN" sz="1600" dirty="0">
                  <a:latin typeface="+mn-ea"/>
                </a:rPr>
                <a:t> K., </a:t>
              </a:r>
              <a:r>
                <a:rPr lang="en-CA" altLang="zh-CN" sz="1600" dirty="0" err="1">
                  <a:latin typeface="+mn-ea"/>
                </a:rPr>
                <a:t>Smolka</a:t>
              </a:r>
              <a:r>
                <a:rPr lang="en-CA" altLang="zh-CN" sz="1600" dirty="0">
                  <a:latin typeface="+mn-ea"/>
                </a:rPr>
                <a:t> B. (2014) Adaptive Non-local Means Filtering for Speckle Noise Reduction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1596571" y="1110760"/>
              <a:ext cx="990010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accent1"/>
                  </a:solidFill>
                  <a:latin typeface="+mn-ea"/>
                </a:rPr>
                <a:t>Types of Noise to Filter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6903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-1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975725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3729235" y="2274838"/>
            <a:ext cx="4838295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Problem</a:t>
            </a:r>
          </a:p>
          <a:p>
            <a:pPr algn="ctr"/>
            <a:r>
              <a:rPr lang="en-US" altLang="zh-CN" sz="7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Definition</a:t>
            </a:r>
          </a:p>
        </p:txBody>
      </p:sp>
    </p:spTree>
    <p:extLst>
      <p:ext uri="{BB962C8B-B14F-4D97-AF65-F5344CB8AC3E}">
        <p14:creationId xmlns:p14="http://schemas.microsoft.com/office/powerpoint/2010/main" val="15689835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95325" y="549275"/>
            <a:ext cx="10801350" cy="5759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95326" y="2705725"/>
            <a:ext cx="108013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b="1" dirty="0">
                <a:solidFill>
                  <a:schemeClr val="bg1"/>
                </a:solidFill>
              </a:rPr>
              <a:t>THANKS</a:t>
            </a:r>
            <a:endParaRPr lang="zh-CN" altLang="en-US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29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10801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Problem Definition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1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695325" y="1013859"/>
            <a:ext cx="10814504" cy="523220"/>
            <a:chOff x="695325" y="1013859"/>
            <a:chExt cx="10814504" cy="523220"/>
          </a:xfrm>
        </p:grpSpPr>
        <p:sp>
          <p:nvSpPr>
            <p:cNvPr id="7" name="矩形 6"/>
            <p:cNvSpPr/>
            <p:nvPr/>
          </p:nvSpPr>
          <p:spPr>
            <a:xfrm>
              <a:off x="695325" y="1013859"/>
              <a:ext cx="2961067" cy="52322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</a:rPr>
                <a:t>What is Noise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" name="直接连接符 2"/>
            <p:cNvCxnSpPr/>
            <p:nvPr/>
          </p:nvCxnSpPr>
          <p:spPr>
            <a:xfrm>
              <a:off x="695325" y="1475524"/>
              <a:ext cx="108145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7"/>
          <p:cNvSpPr/>
          <p:nvPr/>
        </p:nvSpPr>
        <p:spPr>
          <a:xfrm>
            <a:off x="695325" y="1475524"/>
            <a:ext cx="10801350" cy="2736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Unwanted information which deteriorates image quality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Due to illumination, temperature, or signal processing disturbances etc.</a:t>
            </a:r>
          </a:p>
        </p:txBody>
      </p:sp>
    </p:spTree>
    <p:extLst>
      <p:ext uri="{BB962C8B-B14F-4D97-AF65-F5344CB8AC3E}">
        <p14:creationId xmlns:p14="http://schemas.microsoft.com/office/powerpoint/2010/main" val="4073206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10801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Problem Definition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95325" y="1013859"/>
            <a:ext cx="10814504" cy="523220"/>
            <a:chOff x="695325" y="1013859"/>
            <a:chExt cx="10814504" cy="523220"/>
          </a:xfrm>
        </p:grpSpPr>
        <p:sp>
          <p:nvSpPr>
            <p:cNvPr id="7" name="矩形 6"/>
            <p:cNvSpPr/>
            <p:nvPr/>
          </p:nvSpPr>
          <p:spPr>
            <a:xfrm>
              <a:off x="695325" y="1013859"/>
              <a:ext cx="3417923" cy="52322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</a:rPr>
                <a:t>Common Noises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" name="直接连接符 2"/>
            <p:cNvCxnSpPr/>
            <p:nvPr/>
          </p:nvCxnSpPr>
          <p:spPr>
            <a:xfrm>
              <a:off x="695325" y="1475524"/>
              <a:ext cx="108145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7"/>
          <p:cNvSpPr/>
          <p:nvPr/>
        </p:nvSpPr>
        <p:spPr>
          <a:xfrm>
            <a:off x="695325" y="1475524"/>
            <a:ext cx="5367130" cy="973805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Salt and Pepper Noise</a:t>
            </a: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Sparse white and black pixels</a:t>
            </a: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Caused by camera heat, dust etc.</a:t>
            </a: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090CA2-F79B-D942-87B9-89B138587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672" y="1686729"/>
            <a:ext cx="3576982" cy="4784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4758D9-7492-FE48-9DF2-157130F289A6}"/>
              </a:ext>
            </a:extLst>
          </p:cNvPr>
          <p:cNvSpPr txBox="1"/>
          <p:nvPr/>
        </p:nvSpPr>
        <p:spPr>
          <a:xfrm>
            <a:off x="1251432" y="6385669"/>
            <a:ext cx="536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Image Source: </a:t>
            </a:r>
            <a:r>
              <a:rPr lang="en-CA" sz="900" dirty="0">
                <a:hlinkClick r:id="rId3"/>
              </a:rPr>
              <a:t>https://en.wikipedia.org/wiki/Image_noise#/media/File:Noise_salt_and_pepper.png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705400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10801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Problem Definition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95325" y="1013859"/>
            <a:ext cx="10814504" cy="523220"/>
            <a:chOff x="695325" y="1013859"/>
            <a:chExt cx="10814504" cy="523220"/>
          </a:xfrm>
        </p:grpSpPr>
        <p:sp>
          <p:nvSpPr>
            <p:cNvPr id="7" name="矩形 6"/>
            <p:cNvSpPr/>
            <p:nvPr/>
          </p:nvSpPr>
          <p:spPr>
            <a:xfrm>
              <a:off x="695325" y="1013859"/>
              <a:ext cx="3417923" cy="52322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</a:rPr>
                <a:t>Common Noises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" name="直接连接符 2"/>
            <p:cNvCxnSpPr/>
            <p:nvPr/>
          </p:nvCxnSpPr>
          <p:spPr>
            <a:xfrm>
              <a:off x="695325" y="1475524"/>
              <a:ext cx="108145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7"/>
          <p:cNvSpPr/>
          <p:nvPr/>
        </p:nvSpPr>
        <p:spPr>
          <a:xfrm>
            <a:off x="682171" y="1034744"/>
            <a:ext cx="5400675" cy="8122223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Gaussian Noise 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Gaussian distributed</a:t>
            </a: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Good model of noise in many images</a:t>
            </a:r>
          </a:p>
          <a:p>
            <a:pPr lvl="1">
              <a:lnSpc>
                <a:spcPct val="125000"/>
              </a:lnSpc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Poor lighting, heat, transmissions etc.</a:t>
            </a: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lvl="1">
              <a:lnSpc>
                <a:spcPct val="125000"/>
              </a:lnSpc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A9BF60-2F74-6F4D-BF8E-F45D05718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329" y="1629685"/>
            <a:ext cx="4635500" cy="431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478895-E97A-F94C-BE55-A7D32CB38B77}"/>
              </a:ext>
            </a:extLst>
          </p:cNvPr>
          <p:cNvSpPr txBox="1"/>
          <p:nvPr/>
        </p:nvSpPr>
        <p:spPr>
          <a:xfrm>
            <a:off x="6874329" y="6142383"/>
            <a:ext cx="411834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Image Source:</a:t>
            </a:r>
          </a:p>
          <a:p>
            <a:r>
              <a:rPr lang="en-CA" sz="900" dirty="0">
                <a:hlinkClick r:id="rId3"/>
              </a:rPr>
              <a:t>https://www.researchgate.net/figure/Noisy-image-Gaussian-noise-with-mean-and-variance-0005_fig2_252066070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206212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40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Problem Definition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695321" y="1504328"/>
            <a:ext cx="10801351" cy="1409294"/>
            <a:chOff x="695321" y="1837067"/>
            <a:chExt cx="10801351" cy="936979"/>
          </a:xfrm>
        </p:grpSpPr>
        <p:sp>
          <p:nvSpPr>
            <p:cNvPr id="7" name="矩形 6"/>
            <p:cNvSpPr/>
            <p:nvPr/>
          </p:nvSpPr>
          <p:spPr>
            <a:xfrm>
              <a:off x="695321" y="1837067"/>
              <a:ext cx="10801349" cy="936979"/>
            </a:xfrm>
            <a:prstGeom prst="rect">
              <a:avLst/>
            </a:prstGeom>
            <a:solidFill>
              <a:srgbClr val="ECECE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695321" y="1911032"/>
              <a:ext cx="10801351" cy="7375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b="1" dirty="0">
                  <a:solidFill>
                    <a:schemeClr val="accent1"/>
                  </a:solidFill>
                </a:rPr>
                <a:t> Goal</a:t>
              </a:r>
            </a:p>
            <a:p>
              <a:pPr>
                <a:lnSpc>
                  <a:spcPct val="125000"/>
                </a:lnSpc>
              </a:pPr>
              <a:r>
                <a:rPr lang="en-CA" altLang="zh-CN" sz="2800" dirty="0"/>
                <a:t> Recover the original image from noisy image.</a:t>
              </a:r>
            </a:p>
          </p:txBody>
        </p:sp>
      </p:grpSp>
      <p:sp>
        <p:nvSpPr>
          <p:cNvPr id="6" name="矩形 5"/>
          <p:cNvSpPr/>
          <p:nvPr/>
        </p:nvSpPr>
        <p:spPr>
          <a:xfrm>
            <a:off x="695323" y="926774"/>
            <a:ext cx="3129383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Image Denoising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912BD1-3D11-8A42-8F43-0C211F2D4068}"/>
                  </a:ext>
                </a:extLst>
              </p:cNvPr>
              <p:cNvSpPr txBox="1"/>
              <p:nvPr/>
            </p:nvSpPr>
            <p:spPr>
              <a:xfrm>
                <a:off x="3654814" y="3233753"/>
                <a:ext cx="4882362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sz="4400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912BD1-3D11-8A42-8F43-0C211F2D4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4814" y="3233753"/>
                <a:ext cx="4882362" cy="677108"/>
              </a:xfrm>
              <a:prstGeom prst="rect">
                <a:avLst/>
              </a:prstGeom>
              <a:blipFill>
                <a:blip r:embed="rId2"/>
                <a:stretch>
                  <a:fillRect l="-52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8B60D96-F1E3-8545-B8A1-F962DA73D9BA}"/>
                  </a:ext>
                </a:extLst>
              </p:cNvPr>
              <p:cNvSpPr/>
              <p:nvPr/>
            </p:nvSpPr>
            <p:spPr>
              <a:xfrm>
                <a:off x="695321" y="3944379"/>
                <a:ext cx="11242679" cy="26014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  observed values</a:t>
                </a:r>
                <a:endParaRPr lang="en-US" altLang="zh-CN" sz="2800" dirty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sub>
                    </m:sSub>
                  </m:oMath>
                </a14:m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  filter,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sub>
                    </m:sSub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𝒕𝒓𝒖𝒆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𝒗𝒂𝒍𝒖𝒆𝒔</m:t>
                    </m:r>
                  </m:oMath>
                </a14:m>
                <a:r>
                  <a:rPr lang="en-US" altLang="zh-CN" sz="2800" dirty="0">
                    <a:latin typeface="+mn-ea"/>
                  </a:rPr>
                  <a:t> </a:t>
                </a: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sub>
                    </m:sSub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𝒑𝒆𝒓𝒇𝒆𝒄𝒕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𝒇𝒊𝒍𝒕𝒆𝒓</m:t>
                    </m:r>
                  </m:oMath>
                </a14:m>
                <a:endParaRPr lang="en-US" altLang="zh-CN" sz="2800" dirty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8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sub>
                    </m:sSub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zh-CN" sz="28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  noise perturbation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Ideally would be gaussian white noise</a:t>
                </a:r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8B60D96-F1E3-8545-B8A1-F962DA73D9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21" y="3944379"/>
                <a:ext cx="11242679" cy="2601481"/>
              </a:xfrm>
              <a:prstGeom prst="rect">
                <a:avLst/>
              </a:prstGeom>
              <a:blipFill>
                <a:blip r:embed="rId3"/>
                <a:stretch>
                  <a:fillRect l="-922" b="-5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1631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-1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975725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3729235" y="2274838"/>
            <a:ext cx="4838295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Previous</a:t>
            </a:r>
          </a:p>
          <a:p>
            <a:pPr algn="ctr"/>
            <a:r>
              <a:rPr lang="en-US" altLang="zh-CN" sz="7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</a:t>
            </a:r>
          </a:p>
        </p:txBody>
      </p:sp>
    </p:spTree>
    <p:extLst>
      <p:ext uri="{BB962C8B-B14F-4D97-AF65-F5344CB8AC3E}">
        <p14:creationId xmlns:p14="http://schemas.microsoft.com/office/powerpoint/2010/main" val="1199821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10801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Previous Work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695325" y="1013859"/>
            <a:ext cx="10814504" cy="461665"/>
            <a:chOff x="695325" y="1013859"/>
            <a:chExt cx="10814504" cy="461665"/>
          </a:xfrm>
        </p:grpSpPr>
        <p:sp>
          <p:nvSpPr>
            <p:cNvPr id="7" name="矩形 6"/>
            <p:cNvSpPr/>
            <p:nvPr/>
          </p:nvSpPr>
          <p:spPr>
            <a:xfrm>
              <a:off x="695325" y="1013859"/>
              <a:ext cx="4253087" cy="46166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Local Smoothing Filters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" name="直接连接符 2"/>
            <p:cNvCxnSpPr/>
            <p:nvPr/>
          </p:nvCxnSpPr>
          <p:spPr>
            <a:xfrm>
              <a:off x="695325" y="1475524"/>
              <a:ext cx="108145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7"/>
          <p:cNvSpPr/>
          <p:nvPr/>
        </p:nvSpPr>
        <p:spPr>
          <a:xfrm>
            <a:off x="695324" y="1678498"/>
            <a:ext cx="10801350" cy="112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Collect information from adjacent pixels to smooth out disturbance.</a:t>
            </a:r>
            <a:endParaRPr lang="zh-CN" altLang="en-US" sz="2800" dirty="0"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74719" y="3429000"/>
            <a:ext cx="5655715" cy="58477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Denoising by Averaging</a:t>
            </a:r>
          </a:p>
        </p:txBody>
      </p:sp>
    </p:spTree>
    <p:extLst>
      <p:ext uri="{BB962C8B-B14F-4D97-AF65-F5344CB8AC3E}">
        <p14:creationId xmlns:p14="http://schemas.microsoft.com/office/powerpoint/2010/main" val="1858804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工大蓝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3A3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2935</TotalTime>
  <Words>1078</Words>
  <Application>Microsoft Office PowerPoint</Application>
  <PresentationFormat>Widescreen</PresentationFormat>
  <Paragraphs>265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微软雅黑</vt:lpstr>
      <vt:lpstr>Aharoni</vt:lpstr>
      <vt:lpstr>Arial</vt:lpstr>
      <vt:lpstr>Calibri</vt:lpstr>
      <vt:lpstr>Cambria Math</vt:lpstr>
      <vt:lpstr>Consolas</vt:lpstr>
      <vt:lpstr>Times New Roman</vt:lpstr>
      <vt:lpstr>Verdana</vt:lpstr>
      <vt:lpstr>Wingdings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DY</dc:creator>
  <cp:lastModifiedBy>Zhong Jefferson</cp:lastModifiedBy>
  <cp:revision>1156</cp:revision>
  <dcterms:created xsi:type="dcterms:W3CDTF">2015-10-24T01:57:14Z</dcterms:created>
  <dcterms:modified xsi:type="dcterms:W3CDTF">2020-03-11T02:44:24Z</dcterms:modified>
</cp:coreProperties>
</file>